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66" r:id="rId13"/>
    <p:sldId id="267" r:id="rId14"/>
    <p:sldId id="268" r:id="rId15"/>
    <p:sldId id="269" r:id="rId16"/>
    <p:sldId id="273" r:id="rId17"/>
    <p:sldId id="279" r:id="rId18"/>
    <p:sldId id="271" r:id="rId19"/>
    <p:sldId id="272" r:id="rId20"/>
    <p:sldId id="274" r:id="rId21"/>
    <p:sldId id="275" r:id="rId22"/>
    <p:sldId id="276" r:id="rId23"/>
    <p:sldId id="283" r:id="rId24"/>
    <p:sldId id="284" r:id="rId25"/>
    <p:sldId id="285" r:id="rId26"/>
    <p:sldId id="287" r:id="rId27"/>
    <p:sldId id="286" r:id="rId28"/>
    <p:sldId id="288" r:id="rId29"/>
    <p:sldId id="277" r:id="rId30"/>
    <p:sldId id="278" r:id="rId31"/>
    <p:sldId id="280" r:id="rId32"/>
    <p:sldId id="281" r:id="rId33"/>
    <p:sldId id="282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xim\Desktop\&#1084;&#1072;&#1088;&#1080;&#1085;&#108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Лист1!$A$3:$A$8</c:f>
              <c:strCache>
                <c:ptCount val="6"/>
                <c:pt idx="0">
                  <c:v>Щитовая реклама</c:v>
                </c:pt>
                <c:pt idx="1">
                  <c:v>Метро</c:v>
                </c:pt>
                <c:pt idx="2">
                  <c:v>Транзитная реклама</c:v>
                </c:pt>
                <c:pt idx="3">
                  <c:v>Реклама на остановках</c:v>
                </c:pt>
                <c:pt idx="4">
                  <c:v>Аэропорты</c:v>
                </c:pt>
                <c:pt idx="5">
                  <c:v>Вокзалы</c:v>
                </c:pt>
              </c:strCache>
            </c:strRef>
          </c:cat>
          <c:val>
            <c:numRef>
              <c:f>Лист1!$B$3:$B$8</c:f>
              <c:numCache>
                <c:formatCode>General</c:formatCode>
                <c:ptCount val="6"/>
                <c:pt idx="0">
                  <c:v>5900000</c:v>
                </c:pt>
                <c:pt idx="1">
                  <c:v>986000</c:v>
                </c:pt>
                <c:pt idx="2">
                  <c:v>1805000</c:v>
                </c:pt>
                <c:pt idx="3">
                  <c:v>1890000</c:v>
                </c:pt>
                <c:pt idx="4">
                  <c:v>1925000</c:v>
                </c:pt>
                <c:pt idx="5">
                  <c:v>1570000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2C9C93-7197-42AC-9CD8-31566F27DF17}" type="doc">
      <dgm:prSet loTypeId="urn:microsoft.com/office/officeart/2005/8/layout/list1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625D317-AE7D-46E8-A20F-BF7056755384}">
      <dgm:prSet phldrT="[Текст]"/>
      <dgm:spPr/>
      <dgm:t>
        <a:bodyPr/>
        <a:lstStyle/>
        <a:p>
          <a:r>
            <a:rPr lang="ru-RU" b="1" i="0" dirty="0" smtClean="0">
              <a:solidFill>
                <a:schemeClr val="tx1"/>
              </a:solidFill>
            </a:rPr>
            <a:t>Возрастная группа людей старше  60 лет (пожилые  люди)</a:t>
          </a:r>
          <a:endParaRPr lang="ru-RU" b="1" i="0" dirty="0">
            <a:solidFill>
              <a:schemeClr val="tx1"/>
            </a:solidFill>
          </a:endParaRPr>
        </a:p>
      </dgm:t>
    </dgm:pt>
    <dgm:pt modelId="{659ED9FE-6AAE-4A11-846E-A747A7419245}" type="parTrans" cxnId="{476E3E4E-54A2-4089-B9CE-83DD20A41D55}">
      <dgm:prSet/>
      <dgm:spPr/>
      <dgm:t>
        <a:bodyPr/>
        <a:lstStyle/>
        <a:p>
          <a:endParaRPr lang="ru-RU" b="1" i="0">
            <a:solidFill>
              <a:schemeClr val="tx1"/>
            </a:solidFill>
          </a:endParaRPr>
        </a:p>
      </dgm:t>
    </dgm:pt>
    <dgm:pt modelId="{60A11EB7-9020-4833-A8DC-5B5387997512}" type="sibTrans" cxnId="{476E3E4E-54A2-4089-B9CE-83DD20A41D55}">
      <dgm:prSet/>
      <dgm:spPr/>
      <dgm:t>
        <a:bodyPr/>
        <a:lstStyle/>
        <a:p>
          <a:endParaRPr lang="ru-RU" b="1" i="0">
            <a:solidFill>
              <a:schemeClr val="tx1"/>
            </a:solidFill>
          </a:endParaRPr>
        </a:p>
      </dgm:t>
    </dgm:pt>
    <dgm:pt modelId="{F45D044E-1220-4F25-B9AE-0394B2162C71}">
      <dgm:prSet phldrT="[Текст]"/>
      <dgm:spPr/>
      <dgm:t>
        <a:bodyPr/>
        <a:lstStyle/>
        <a:p>
          <a:r>
            <a:rPr lang="ru-RU" b="1" i="0" dirty="0" smtClean="0">
              <a:solidFill>
                <a:schemeClr val="tx1"/>
              </a:solidFill>
            </a:rPr>
            <a:t>Женщины с  детьми</a:t>
          </a:r>
          <a:endParaRPr lang="ru-RU" b="1" i="0" dirty="0">
            <a:solidFill>
              <a:schemeClr val="tx1"/>
            </a:solidFill>
          </a:endParaRPr>
        </a:p>
      </dgm:t>
    </dgm:pt>
    <dgm:pt modelId="{E576BEA1-C0B1-4ABC-80AF-CA555163B77A}" type="parTrans" cxnId="{405E5AB3-2D55-4731-8F15-F846E78B73F5}">
      <dgm:prSet/>
      <dgm:spPr/>
      <dgm:t>
        <a:bodyPr/>
        <a:lstStyle/>
        <a:p>
          <a:endParaRPr lang="ru-RU" b="1" i="0">
            <a:solidFill>
              <a:schemeClr val="tx1"/>
            </a:solidFill>
          </a:endParaRPr>
        </a:p>
      </dgm:t>
    </dgm:pt>
    <dgm:pt modelId="{A46FB687-1EE6-43C2-9C85-6E5E3C56CF43}" type="sibTrans" cxnId="{405E5AB3-2D55-4731-8F15-F846E78B73F5}">
      <dgm:prSet/>
      <dgm:spPr/>
      <dgm:t>
        <a:bodyPr/>
        <a:lstStyle/>
        <a:p>
          <a:endParaRPr lang="ru-RU" b="1" i="0">
            <a:solidFill>
              <a:schemeClr val="tx1"/>
            </a:solidFill>
          </a:endParaRPr>
        </a:p>
      </dgm:t>
    </dgm:pt>
    <dgm:pt modelId="{937096B2-C8AF-4BC0-B886-67C682F4E751}">
      <dgm:prSet phldrT="[Текст]"/>
      <dgm:spPr/>
      <dgm:t>
        <a:bodyPr/>
        <a:lstStyle/>
        <a:p>
          <a:r>
            <a:rPr lang="ru-RU" b="1" i="0" dirty="0" smtClean="0">
              <a:solidFill>
                <a:schemeClr val="tx1"/>
              </a:solidFill>
            </a:rPr>
            <a:t>Категория «невыездных» граждан</a:t>
          </a:r>
        </a:p>
      </dgm:t>
    </dgm:pt>
    <dgm:pt modelId="{FEE26F5A-6A3C-46EE-B627-BD138797FA4C}" type="parTrans" cxnId="{952F3EC7-222B-4A65-A537-415731DD6A50}">
      <dgm:prSet/>
      <dgm:spPr/>
      <dgm:t>
        <a:bodyPr/>
        <a:lstStyle/>
        <a:p>
          <a:endParaRPr lang="ru-RU" b="1" i="0">
            <a:solidFill>
              <a:schemeClr val="tx1"/>
            </a:solidFill>
          </a:endParaRPr>
        </a:p>
      </dgm:t>
    </dgm:pt>
    <dgm:pt modelId="{59298499-A36F-407C-9507-FFD1BA6FBE1E}" type="sibTrans" cxnId="{952F3EC7-222B-4A65-A537-415731DD6A50}">
      <dgm:prSet/>
      <dgm:spPr/>
      <dgm:t>
        <a:bodyPr/>
        <a:lstStyle/>
        <a:p>
          <a:endParaRPr lang="ru-RU" b="1" i="0">
            <a:solidFill>
              <a:schemeClr val="tx1"/>
            </a:solidFill>
          </a:endParaRPr>
        </a:p>
      </dgm:t>
    </dgm:pt>
    <dgm:pt modelId="{C51A0500-5F5C-4B2C-8DC5-F79C15523BA3}">
      <dgm:prSet/>
      <dgm:spPr/>
      <dgm:t>
        <a:bodyPr/>
        <a:lstStyle/>
        <a:p>
          <a:endParaRPr lang="ru-RU" dirty="0"/>
        </a:p>
      </dgm:t>
    </dgm:pt>
    <dgm:pt modelId="{81A78630-EBF8-4A3A-874D-5F88402B2FE5}" type="parTrans" cxnId="{7AE09001-4CF1-410B-9768-DE097CE8184C}">
      <dgm:prSet/>
      <dgm:spPr/>
      <dgm:t>
        <a:bodyPr/>
        <a:lstStyle/>
        <a:p>
          <a:endParaRPr lang="ru-RU"/>
        </a:p>
      </dgm:t>
    </dgm:pt>
    <dgm:pt modelId="{F28A9BC4-81BE-4BB1-BB56-1A66EA306E79}" type="sibTrans" cxnId="{7AE09001-4CF1-410B-9768-DE097CE8184C}">
      <dgm:prSet/>
      <dgm:spPr/>
      <dgm:t>
        <a:bodyPr/>
        <a:lstStyle/>
        <a:p>
          <a:endParaRPr lang="ru-RU"/>
        </a:p>
      </dgm:t>
    </dgm:pt>
    <dgm:pt modelId="{8CCCCC1C-76ED-45CC-9D8D-BE1BB7C08BB9}">
      <dgm:prSet/>
      <dgm:spPr/>
      <dgm:t>
        <a:bodyPr/>
        <a:lstStyle/>
        <a:p>
          <a:endParaRPr lang="ru-RU" dirty="0"/>
        </a:p>
      </dgm:t>
    </dgm:pt>
    <dgm:pt modelId="{7E475929-13E4-4119-8A70-5B11AED6D86A}" type="parTrans" cxnId="{A11AA0CD-99B2-4EB8-8676-866E935636FA}">
      <dgm:prSet/>
      <dgm:spPr/>
      <dgm:t>
        <a:bodyPr/>
        <a:lstStyle/>
        <a:p>
          <a:endParaRPr lang="ru-RU"/>
        </a:p>
      </dgm:t>
    </dgm:pt>
    <dgm:pt modelId="{9D3D08D8-7E88-4FEB-AF95-2D9BA857DDC9}" type="sibTrans" cxnId="{A11AA0CD-99B2-4EB8-8676-866E935636FA}">
      <dgm:prSet/>
      <dgm:spPr/>
      <dgm:t>
        <a:bodyPr/>
        <a:lstStyle/>
        <a:p>
          <a:endParaRPr lang="ru-RU"/>
        </a:p>
      </dgm:t>
    </dgm:pt>
    <dgm:pt modelId="{20C16C5D-5B1E-450D-99E4-6264DAEDDF32}" type="pres">
      <dgm:prSet presAssocID="{422C9C93-7197-42AC-9CD8-31566F27DF1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665033-DD5E-4B2C-91AC-8A6AE5439E36}" type="pres">
      <dgm:prSet presAssocID="{5625D317-AE7D-46E8-A20F-BF7056755384}" presName="parentLin" presStyleCnt="0"/>
      <dgm:spPr/>
    </dgm:pt>
    <dgm:pt modelId="{192526C7-8F84-46A3-9C44-072EE9394966}" type="pres">
      <dgm:prSet presAssocID="{5625D317-AE7D-46E8-A20F-BF705675538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7CC7C957-9A2C-49B5-8BC4-FE590C914CC6}" type="pres">
      <dgm:prSet presAssocID="{5625D317-AE7D-46E8-A20F-BF705675538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68F3BE-501E-4349-90D7-619E460C91E3}" type="pres">
      <dgm:prSet presAssocID="{5625D317-AE7D-46E8-A20F-BF7056755384}" presName="negativeSpace" presStyleCnt="0"/>
      <dgm:spPr/>
    </dgm:pt>
    <dgm:pt modelId="{0787D1F3-B00B-41E3-8743-765FE58156A8}" type="pres">
      <dgm:prSet presAssocID="{5625D317-AE7D-46E8-A20F-BF7056755384}" presName="childText" presStyleLbl="conFgAcc1" presStyleIdx="0" presStyleCnt="3">
        <dgm:presLayoutVars>
          <dgm:bulletEnabled val="1"/>
        </dgm:presLayoutVars>
      </dgm:prSet>
      <dgm:spPr/>
    </dgm:pt>
    <dgm:pt modelId="{0E70A603-4570-419C-9A2B-ED89403272DC}" type="pres">
      <dgm:prSet presAssocID="{60A11EB7-9020-4833-A8DC-5B5387997512}" presName="spaceBetweenRectangles" presStyleCnt="0"/>
      <dgm:spPr/>
    </dgm:pt>
    <dgm:pt modelId="{79BA26D5-EE99-400C-8B91-8A940E40A63A}" type="pres">
      <dgm:prSet presAssocID="{F45D044E-1220-4F25-B9AE-0394B2162C71}" presName="parentLin" presStyleCnt="0"/>
      <dgm:spPr/>
    </dgm:pt>
    <dgm:pt modelId="{E74D1064-F77D-4BD5-849C-3C6010385A84}" type="pres">
      <dgm:prSet presAssocID="{F45D044E-1220-4F25-B9AE-0394B2162C7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D9DF576-CA14-4592-A4A0-E021F319DA81}" type="pres">
      <dgm:prSet presAssocID="{F45D044E-1220-4F25-B9AE-0394B2162C7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98C28A-9A8A-4F0F-BA05-AF36E9ABB4CD}" type="pres">
      <dgm:prSet presAssocID="{F45D044E-1220-4F25-B9AE-0394B2162C71}" presName="negativeSpace" presStyleCnt="0"/>
      <dgm:spPr/>
    </dgm:pt>
    <dgm:pt modelId="{578AA6EA-3179-4032-AEC0-704EBC0E4552}" type="pres">
      <dgm:prSet presAssocID="{F45D044E-1220-4F25-B9AE-0394B2162C71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68A81D-EA9E-4265-99F3-3104F1D403F0}" type="pres">
      <dgm:prSet presAssocID="{A46FB687-1EE6-43C2-9C85-6E5E3C56CF43}" presName="spaceBetweenRectangles" presStyleCnt="0"/>
      <dgm:spPr/>
    </dgm:pt>
    <dgm:pt modelId="{E785C3A5-3825-49E1-973F-449F646BB88D}" type="pres">
      <dgm:prSet presAssocID="{937096B2-C8AF-4BC0-B886-67C682F4E751}" presName="parentLin" presStyleCnt="0"/>
      <dgm:spPr/>
    </dgm:pt>
    <dgm:pt modelId="{BD5F3E6B-5D7F-4C6F-9AC9-3BF02773360E}" type="pres">
      <dgm:prSet presAssocID="{937096B2-C8AF-4BC0-B886-67C682F4E751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7793E967-5A32-4362-91B5-33407B467055}" type="pres">
      <dgm:prSet presAssocID="{937096B2-C8AF-4BC0-B886-67C682F4E75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108000-91D1-47A6-9661-738AFB826067}" type="pres">
      <dgm:prSet presAssocID="{937096B2-C8AF-4BC0-B886-67C682F4E751}" presName="negativeSpace" presStyleCnt="0"/>
      <dgm:spPr/>
    </dgm:pt>
    <dgm:pt modelId="{529A3BCB-40B1-4897-A434-6D1DAEFC8F80}" type="pres">
      <dgm:prSet presAssocID="{937096B2-C8AF-4BC0-B886-67C682F4E751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981021-154F-432B-B877-15321B495642}" type="presOf" srcId="{5625D317-AE7D-46E8-A20F-BF7056755384}" destId="{192526C7-8F84-46A3-9C44-072EE9394966}" srcOrd="0" destOrd="0" presId="urn:microsoft.com/office/officeart/2005/8/layout/list1"/>
    <dgm:cxn modelId="{544D2D7D-1C18-4077-9813-BC18CDD3347F}" type="presOf" srcId="{8CCCCC1C-76ED-45CC-9D8D-BE1BB7C08BB9}" destId="{578AA6EA-3179-4032-AEC0-704EBC0E4552}" srcOrd="0" destOrd="0" presId="urn:microsoft.com/office/officeart/2005/8/layout/list1"/>
    <dgm:cxn modelId="{952F3EC7-222B-4A65-A537-415731DD6A50}" srcId="{422C9C93-7197-42AC-9CD8-31566F27DF17}" destId="{937096B2-C8AF-4BC0-B886-67C682F4E751}" srcOrd="2" destOrd="0" parTransId="{FEE26F5A-6A3C-46EE-B627-BD138797FA4C}" sibTransId="{59298499-A36F-407C-9507-FFD1BA6FBE1E}"/>
    <dgm:cxn modelId="{7AE09001-4CF1-410B-9768-DE097CE8184C}" srcId="{937096B2-C8AF-4BC0-B886-67C682F4E751}" destId="{C51A0500-5F5C-4B2C-8DC5-F79C15523BA3}" srcOrd="0" destOrd="0" parTransId="{81A78630-EBF8-4A3A-874D-5F88402B2FE5}" sibTransId="{F28A9BC4-81BE-4BB1-BB56-1A66EA306E79}"/>
    <dgm:cxn modelId="{9D3A2D91-DBCC-4AD0-B5A1-A24C0B7FA292}" type="presOf" srcId="{F45D044E-1220-4F25-B9AE-0394B2162C71}" destId="{E74D1064-F77D-4BD5-849C-3C6010385A84}" srcOrd="0" destOrd="0" presId="urn:microsoft.com/office/officeart/2005/8/layout/list1"/>
    <dgm:cxn modelId="{F1647847-ECDB-4A78-870C-33E5DA6D10FA}" type="presOf" srcId="{937096B2-C8AF-4BC0-B886-67C682F4E751}" destId="{7793E967-5A32-4362-91B5-33407B467055}" srcOrd="1" destOrd="0" presId="urn:microsoft.com/office/officeart/2005/8/layout/list1"/>
    <dgm:cxn modelId="{F9583CF2-3854-493A-AD48-B13907A5E7B3}" type="presOf" srcId="{5625D317-AE7D-46E8-A20F-BF7056755384}" destId="{7CC7C957-9A2C-49B5-8BC4-FE590C914CC6}" srcOrd="1" destOrd="0" presId="urn:microsoft.com/office/officeart/2005/8/layout/list1"/>
    <dgm:cxn modelId="{142D787B-6480-4291-925D-93F8803BA30A}" type="presOf" srcId="{937096B2-C8AF-4BC0-B886-67C682F4E751}" destId="{BD5F3E6B-5D7F-4C6F-9AC9-3BF02773360E}" srcOrd="0" destOrd="0" presId="urn:microsoft.com/office/officeart/2005/8/layout/list1"/>
    <dgm:cxn modelId="{CE55A44F-6EF0-4568-AA57-3667B5B3C857}" type="presOf" srcId="{F45D044E-1220-4F25-B9AE-0394B2162C71}" destId="{4D9DF576-CA14-4592-A4A0-E021F319DA81}" srcOrd="1" destOrd="0" presId="urn:microsoft.com/office/officeart/2005/8/layout/list1"/>
    <dgm:cxn modelId="{A11AA0CD-99B2-4EB8-8676-866E935636FA}" srcId="{F45D044E-1220-4F25-B9AE-0394B2162C71}" destId="{8CCCCC1C-76ED-45CC-9D8D-BE1BB7C08BB9}" srcOrd="0" destOrd="0" parTransId="{7E475929-13E4-4119-8A70-5B11AED6D86A}" sibTransId="{9D3D08D8-7E88-4FEB-AF95-2D9BA857DDC9}"/>
    <dgm:cxn modelId="{405E5AB3-2D55-4731-8F15-F846E78B73F5}" srcId="{422C9C93-7197-42AC-9CD8-31566F27DF17}" destId="{F45D044E-1220-4F25-B9AE-0394B2162C71}" srcOrd="1" destOrd="0" parTransId="{E576BEA1-C0B1-4ABC-80AF-CA555163B77A}" sibTransId="{A46FB687-1EE6-43C2-9C85-6E5E3C56CF43}"/>
    <dgm:cxn modelId="{AFB6690F-30EB-461E-BC80-6ADA436AE3D1}" type="presOf" srcId="{422C9C93-7197-42AC-9CD8-31566F27DF17}" destId="{20C16C5D-5B1E-450D-99E4-6264DAEDDF32}" srcOrd="0" destOrd="0" presId="urn:microsoft.com/office/officeart/2005/8/layout/list1"/>
    <dgm:cxn modelId="{D3E44128-A981-4F3F-8BBB-C2A614C75D8A}" type="presOf" srcId="{C51A0500-5F5C-4B2C-8DC5-F79C15523BA3}" destId="{529A3BCB-40B1-4897-A434-6D1DAEFC8F80}" srcOrd="0" destOrd="0" presId="urn:microsoft.com/office/officeart/2005/8/layout/list1"/>
    <dgm:cxn modelId="{476E3E4E-54A2-4089-B9CE-83DD20A41D55}" srcId="{422C9C93-7197-42AC-9CD8-31566F27DF17}" destId="{5625D317-AE7D-46E8-A20F-BF7056755384}" srcOrd="0" destOrd="0" parTransId="{659ED9FE-6AAE-4A11-846E-A747A7419245}" sibTransId="{60A11EB7-9020-4833-A8DC-5B5387997512}"/>
    <dgm:cxn modelId="{BDA25D32-FBC8-4844-BE81-0A01EBAB471B}" type="presParOf" srcId="{20C16C5D-5B1E-450D-99E4-6264DAEDDF32}" destId="{56665033-DD5E-4B2C-91AC-8A6AE5439E36}" srcOrd="0" destOrd="0" presId="urn:microsoft.com/office/officeart/2005/8/layout/list1"/>
    <dgm:cxn modelId="{87A5487A-2838-443A-B04C-843BCC55C660}" type="presParOf" srcId="{56665033-DD5E-4B2C-91AC-8A6AE5439E36}" destId="{192526C7-8F84-46A3-9C44-072EE9394966}" srcOrd="0" destOrd="0" presId="urn:microsoft.com/office/officeart/2005/8/layout/list1"/>
    <dgm:cxn modelId="{FA8C15E8-868D-4E3F-829F-B95F3F0B0343}" type="presParOf" srcId="{56665033-DD5E-4B2C-91AC-8A6AE5439E36}" destId="{7CC7C957-9A2C-49B5-8BC4-FE590C914CC6}" srcOrd="1" destOrd="0" presId="urn:microsoft.com/office/officeart/2005/8/layout/list1"/>
    <dgm:cxn modelId="{2C607F95-977B-4255-8392-33BAEEAB92FF}" type="presParOf" srcId="{20C16C5D-5B1E-450D-99E4-6264DAEDDF32}" destId="{FB68F3BE-501E-4349-90D7-619E460C91E3}" srcOrd="1" destOrd="0" presId="urn:microsoft.com/office/officeart/2005/8/layout/list1"/>
    <dgm:cxn modelId="{676BF6BE-60D1-402A-BE82-24E259D9CAFB}" type="presParOf" srcId="{20C16C5D-5B1E-450D-99E4-6264DAEDDF32}" destId="{0787D1F3-B00B-41E3-8743-765FE58156A8}" srcOrd="2" destOrd="0" presId="urn:microsoft.com/office/officeart/2005/8/layout/list1"/>
    <dgm:cxn modelId="{2C8151C9-1E36-48A3-B186-28EA92B4DF29}" type="presParOf" srcId="{20C16C5D-5B1E-450D-99E4-6264DAEDDF32}" destId="{0E70A603-4570-419C-9A2B-ED89403272DC}" srcOrd="3" destOrd="0" presId="urn:microsoft.com/office/officeart/2005/8/layout/list1"/>
    <dgm:cxn modelId="{7CA849AF-332A-4078-BBB5-5CA2A5109628}" type="presParOf" srcId="{20C16C5D-5B1E-450D-99E4-6264DAEDDF32}" destId="{79BA26D5-EE99-400C-8B91-8A940E40A63A}" srcOrd="4" destOrd="0" presId="urn:microsoft.com/office/officeart/2005/8/layout/list1"/>
    <dgm:cxn modelId="{66A41DAC-D4B2-4407-B194-A46A2698DAB4}" type="presParOf" srcId="{79BA26D5-EE99-400C-8B91-8A940E40A63A}" destId="{E74D1064-F77D-4BD5-849C-3C6010385A84}" srcOrd="0" destOrd="0" presId="urn:microsoft.com/office/officeart/2005/8/layout/list1"/>
    <dgm:cxn modelId="{9D69EF1E-C5B6-4340-8564-D109EAF36996}" type="presParOf" srcId="{79BA26D5-EE99-400C-8B91-8A940E40A63A}" destId="{4D9DF576-CA14-4592-A4A0-E021F319DA81}" srcOrd="1" destOrd="0" presId="urn:microsoft.com/office/officeart/2005/8/layout/list1"/>
    <dgm:cxn modelId="{215A5E79-AD0B-4582-8678-F731DCF4AC0F}" type="presParOf" srcId="{20C16C5D-5B1E-450D-99E4-6264DAEDDF32}" destId="{5E98C28A-9A8A-4F0F-BA05-AF36E9ABB4CD}" srcOrd="5" destOrd="0" presId="urn:microsoft.com/office/officeart/2005/8/layout/list1"/>
    <dgm:cxn modelId="{E1A5F13A-2854-4DC8-8ED7-CB1C1EEC790C}" type="presParOf" srcId="{20C16C5D-5B1E-450D-99E4-6264DAEDDF32}" destId="{578AA6EA-3179-4032-AEC0-704EBC0E4552}" srcOrd="6" destOrd="0" presId="urn:microsoft.com/office/officeart/2005/8/layout/list1"/>
    <dgm:cxn modelId="{2181923C-CE90-4C18-9A6E-B9CA6AE81C20}" type="presParOf" srcId="{20C16C5D-5B1E-450D-99E4-6264DAEDDF32}" destId="{E468A81D-EA9E-4265-99F3-3104F1D403F0}" srcOrd="7" destOrd="0" presId="urn:microsoft.com/office/officeart/2005/8/layout/list1"/>
    <dgm:cxn modelId="{46A003AC-E8C5-4173-8196-39D23E8D215A}" type="presParOf" srcId="{20C16C5D-5B1E-450D-99E4-6264DAEDDF32}" destId="{E785C3A5-3825-49E1-973F-449F646BB88D}" srcOrd="8" destOrd="0" presId="urn:microsoft.com/office/officeart/2005/8/layout/list1"/>
    <dgm:cxn modelId="{94C1158D-D07C-438F-B58D-BF42FD8A87A8}" type="presParOf" srcId="{E785C3A5-3825-49E1-973F-449F646BB88D}" destId="{BD5F3E6B-5D7F-4C6F-9AC9-3BF02773360E}" srcOrd="0" destOrd="0" presId="urn:microsoft.com/office/officeart/2005/8/layout/list1"/>
    <dgm:cxn modelId="{B749E322-E545-4A2F-BB8F-89DD34754A25}" type="presParOf" srcId="{E785C3A5-3825-49E1-973F-449F646BB88D}" destId="{7793E967-5A32-4362-91B5-33407B467055}" srcOrd="1" destOrd="0" presId="urn:microsoft.com/office/officeart/2005/8/layout/list1"/>
    <dgm:cxn modelId="{772C8922-1963-4965-86B9-7385F7DF3D54}" type="presParOf" srcId="{20C16C5D-5B1E-450D-99E4-6264DAEDDF32}" destId="{FD108000-91D1-47A6-9661-738AFB826067}" srcOrd="9" destOrd="0" presId="urn:microsoft.com/office/officeart/2005/8/layout/list1"/>
    <dgm:cxn modelId="{D3CC98BF-7F94-42DF-9A69-13B8A42C6386}" type="presParOf" srcId="{20C16C5D-5B1E-450D-99E4-6264DAEDDF32}" destId="{529A3BCB-40B1-4897-A434-6D1DAEFC8F8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AC4D3C-D288-4F0A-8DB4-865C45BCD1D6}" type="doc">
      <dgm:prSet loTypeId="urn:microsoft.com/office/officeart/2005/8/layout/equation1" loCatId="relationship" qsTypeId="urn:microsoft.com/office/officeart/2005/8/quickstyle/simple5" qsCatId="simple" csTypeId="urn:microsoft.com/office/officeart/2005/8/colors/accent1_2" csCatId="accent1" phldr="1"/>
      <dgm:spPr/>
    </dgm:pt>
    <dgm:pt modelId="{B8914192-5A92-4BB7-AA53-5529252B53AF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2">
                  <a:lumMod val="75000"/>
                </a:schemeClr>
              </a:solidFill>
            </a:rPr>
            <a:t>Щиты</a:t>
          </a:r>
          <a:endParaRPr lang="ru-RU" sz="900" b="1" dirty="0">
            <a:solidFill>
              <a:schemeClr val="tx2">
                <a:lumMod val="75000"/>
              </a:schemeClr>
            </a:solidFill>
          </a:endParaRPr>
        </a:p>
      </dgm:t>
    </dgm:pt>
    <dgm:pt modelId="{139B86D5-AB8C-4A55-8212-6DA0B24A81BC}" type="parTrans" cxnId="{37E3516A-5B28-42C3-BCCE-D8792DD64755}">
      <dgm:prSet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53BC4409-B800-4B33-BCC4-649514C1A3D2}" type="sibTrans" cxnId="{37E3516A-5B28-42C3-BCCE-D8792DD64755}">
      <dgm:prSet custT="1"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876D9BBE-FD5E-45A4-BC25-FE38EFACC6CF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2">
                  <a:lumMod val="75000"/>
                </a:schemeClr>
              </a:solidFill>
            </a:rPr>
            <a:t>Транспорт</a:t>
          </a:r>
          <a:endParaRPr lang="ru-RU" sz="900" b="1" dirty="0">
            <a:solidFill>
              <a:schemeClr val="tx2">
                <a:lumMod val="75000"/>
              </a:schemeClr>
            </a:solidFill>
          </a:endParaRPr>
        </a:p>
      </dgm:t>
    </dgm:pt>
    <dgm:pt modelId="{F8A58056-5EF6-4B21-BD79-9541930F98ED}" type="parTrans" cxnId="{6A2FCF2F-7392-4490-8362-3C77DF19B6F0}">
      <dgm:prSet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9DCC5BBC-AB78-4B8E-9DC0-92A7A7317DE1}" type="sibTrans" cxnId="{6A2FCF2F-7392-4490-8362-3C77DF19B6F0}">
      <dgm:prSet custT="1"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A6BECE72-DB2E-4A59-92F4-586A8A08C90E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2">
                  <a:lumMod val="75000"/>
                </a:schemeClr>
              </a:solidFill>
            </a:rPr>
            <a:t>Метро</a:t>
          </a:r>
          <a:endParaRPr lang="ru-RU" sz="900" b="1" dirty="0">
            <a:solidFill>
              <a:schemeClr val="tx2">
                <a:lumMod val="75000"/>
              </a:schemeClr>
            </a:solidFill>
          </a:endParaRPr>
        </a:p>
      </dgm:t>
    </dgm:pt>
    <dgm:pt modelId="{9BBEC734-C87D-449F-B229-C43B807B0DD6}" type="parTrans" cxnId="{82A85A04-E171-44D2-B6D0-E286FCABDC39}">
      <dgm:prSet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E523EBC7-F468-4D5A-A26B-035670E6D49F}" type="sibTrans" cxnId="{82A85A04-E171-44D2-B6D0-E286FCABDC39}">
      <dgm:prSet custT="1"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797EF82D-0AAD-4982-A660-2346CB19A3FD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2">
                  <a:lumMod val="75000"/>
                </a:schemeClr>
              </a:solidFill>
            </a:rPr>
            <a:t>Результат</a:t>
          </a:r>
          <a:endParaRPr lang="ru-RU" sz="900" b="1" dirty="0">
            <a:solidFill>
              <a:schemeClr val="tx2">
                <a:lumMod val="75000"/>
              </a:schemeClr>
            </a:solidFill>
          </a:endParaRPr>
        </a:p>
      </dgm:t>
    </dgm:pt>
    <dgm:pt modelId="{413FB0D1-F09B-4E0D-B3D6-1ADDB6A0F23B}" type="parTrans" cxnId="{2C573C8D-7239-4E5C-95E4-8A7C391F066F}">
      <dgm:prSet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C7C447A0-0527-4311-8250-21C03351BF81}" type="sibTrans" cxnId="{2C573C8D-7239-4E5C-95E4-8A7C391F066F}">
      <dgm:prSet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11D8173B-70C7-4B40-B58A-0592EDDF315A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2">
                  <a:lumMod val="75000"/>
                </a:schemeClr>
              </a:solidFill>
            </a:rPr>
            <a:t>Остановки</a:t>
          </a:r>
          <a:endParaRPr lang="ru-RU" sz="900" b="1" dirty="0">
            <a:solidFill>
              <a:schemeClr val="tx2">
                <a:lumMod val="75000"/>
              </a:schemeClr>
            </a:solidFill>
          </a:endParaRPr>
        </a:p>
      </dgm:t>
    </dgm:pt>
    <dgm:pt modelId="{90EE23AD-E443-4539-B0C4-AE0FE2F23688}" type="parTrans" cxnId="{9E29A6DE-C103-4ACE-A573-EC5E771A4B68}">
      <dgm:prSet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781BB666-FFC9-4156-B849-A5437A5E5FDB}" type="sibTrans" cxnId="{9E29A6DE-C103-4ACE-A573-EC5E771A4B68}">
      <dgm:prSet custT="1"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4C1263FF-F375-4FE1-B3E2-68FF8353D93E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2">
                  <a:lumMod val="75000"/>
                </a:schemeClr>
              </a:solidFill>
            </a:rPr>
            <a:t>Аэропорты</a:t>
          </a:r>
          <a:endParaRPr lang="ru-RU" sz="900" b="1" dirty="0">
            <a:solidFill>
              <a:schemeClr val="tx2">
                <a:lumMod val="75000"/>
              </a:schemeClr>
            </a:solidFill>
          </a:endParaRPr>
        </a:p>
      </dgm:t>
    </dgm:pt>
    <dgm:pt modelId="{7A57291B-43F5-4401-8966-3151573A3522}" type="parTrans" cxnId="{B27EA8C9-513E-4352-8E6A-6186A9279A48}">
      <dgm:prSet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3E969E02-9B6D-4990-AF30-58815A8DF840}" type="sibTrans" cxnId="{B27EA8C9-513E-4352-8E6A-6186A9279A48}">
      <dgm:prSet custT="1"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D7B1BC59-703F-47B8-B594-DCA9707D03DC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2">
                  <a:lumMod val="75000"/>
                </a:schemeClr>
              </a:solidFill>
            </a:rPr>
            <a:t>Вокзалы</a:t>
          </a:r>
          <a:endParaRPr lang="ru-RU" sz="900" b="1" dirty="0">
            <a:solidFill>
              <a:schemeClr val="tx2">
                <a:lumMod val="75000"/>
              </a:schemeClr>
            </a:solidFill>
          </a:endParaRPr>
        </a:p>
      </dgm:t>
    </dgm:pt>
    <dgm:pt modelId="{6AAD0D8D-0AD5-46BF-9D68-810F025D43AE}" type="parTrans" cxnId="{7CE31013-1324-4B5B-B551-DE68B7FCF8FE}">
      <dgm:prSet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E7FB0B86-11E1-4803-A4BA-ED571D711982}" type="sibTrans" cxnId="{7CE31013-1324-4B5B-B551-DE68B7FCF8FE}">
      <dgm:prSet custT="1"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502B2A99-9609-48A5-89B2-CA0AC50B8CCD}" type="pres">
      <dgm:prSet presAssocID="{BAAC4D3C-D288-4F0A-8DB4-865C45BCD1D6}" presName="linearFlow" presStyleCnt="0">
        <dgm:presLayoutVars>
          <dgm:dir/>
          <dgm:resizeHandles val="exact"/>
        </dgm:presLayoutVars>
      </dgm:prSet>
      <dgm:spPr/>
    </dgm:pt>
    <dgm:pt modelId="{350E0213-6186-413D-96DD-2475D444037A}" type="pres">
      <dgm:prSet presAssocID="{B8914192-5A92-4BB7-AA53-5529252B53AF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B7C52D-DBD2-46D0-BC63-7E70DD6EEA4D}" type="pres">
      <dgm:prSet presAssocID="{53BC4409-B800-4B33-BCC4-649514C1A3D2}" presName="spacerL" presStyleCnt="0"/>
      <dgm:spPr/>
    </dgm:pt>
    <dgm:pt modelId="{8EEE223B-1E39-42A4-B2A1-EF04DF617963}" type="pres">
      <dgm:prSet presAssocID="{53BC4409-B800-4B33-BCC4-649514C1A3D2}" presName="sibTrans" presStyleLbl="sibTrans2D1" presStyleIdx="0" presStyleCnt="6"/>
      <dgm:spPr/>
      <dgm:t>
        <a:bodyPr/>
        <a:lstStyle/>
        <a:p>
          <a:endParaRPr lang="ru-RU"/>
        </a:p>
      </dgm:t>
    </dgm:pt>
    <dgm:pt modelId="{52F42070-A12C-4E1E-94B2-9A72A1A03B4D}" type="pres">
      <dgm:prSet presAssocID="{53BC4409-B800-4B33-BCC4-649514C1A3D2}" presName="spacerR" presStyleCnt="0"/>
      <dgm:spPr/>
    </dgm:pt>
    <dgm:pt modelId="{207B3215-DC13-478E-95F7-27237C2193AF}" type="pres">
      <dgm:prSet presAssocID="{876D9BBE-FD5E-45A4-BC25-FE38EFACC6CF}" presName="node" presStyleLbl="node1" presStyleIdx="1" presStyleCnt="7" custScaleX="1158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54F65-83F3-4C5F-87B1-98010B2B596B}" type="pres">
      <dgm:prSet presAssocID="{9DCC5BBC-AB78-4B8E-9DC0-92A7A7317DE1}" presName="spacerL" presStyleCnt="0"/>
      <dgm:spPr/>
    </dgm:pt>
    <dgm:pt modelId="{DB2196CC-42C4-4C7C-A4BA-BED4FE32009F}" type="pres">
      <dgm:prSet presAssocID="{9DCC5BBC-AB78-4B8E-9DC0-92A7A7317DE1}" presName="sibTrans" presStyleLbl="sibTrans2D1" presStyleIdx="1" presStyleCnt="6"/>
      <dgm:spPr/>
      <dgm:t>
        <a:bodyPr/>
        <a:lstStyle/>
        <a:p>
          <a:endParaRPr lang="ru-RU"/>
        </a:p>
      </dgm:t>
    </dgm:pt>
    <dgm:pt modelId="{A6C049DF-A628-4522-8453-37A6CFDFB796}" type="pres">
      <dgm:prSet presAssocID="{9DCC5BBC-AB78-4B8E-9DC0-92A7A7317DE1}" presName="spacerR" presStyleCnt="0"/>
      <dgm:spPr/>
    </dgm:pt>
    <dgm:pt modelId="{E73E6394-A006-49CF-BC50-21EE719C836F}" type="pres">
      <dgm:prSet presAssocID="{A6BECE72-DB2E-4A59-92F4-586A8A08C90E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1F9736-22B8-47AF-A08A-E3A2826B9708}" type="pres">
      <dgm:prSet presAssocID="{E523EBC7-F468-4D5A-A26B-035670E6D49F}" presName="spacerL" presStyleCnt="0"/>
      <dgm:spPr/>
    </dgm:pt>
    <dgm:pt modelId="{5B7F2987-F0D5-4D8D-9A72-5ED9F098B68D}" type="pres">
      <dgm:prSet presAssocID="{E523EBC7-F468-4D5A-A26B-035670E6D49F}" presName="sibTrans" presStyleLbl="sibTrans2D1" presStyleIdx="2" presStyleCnt="6"/>
      <dgm:spPr/>
      <dgm:t>
        <a:bodyPr/>
        <a:lstStyle/>
        <a:p>
          <a:endParaRPr lang="ru-RU"/>
        </a:p>
      </dgm:t>
    </dgm:pt>
    <dgm:pt modelId="{A6245005-C6DE-48DF-B1F6-652B85166C20}" type="pres">
      <dgm:prSet presAssocID="{E523EBC7-F468-4D5A-A26B-035670E6D49F}" presName="spacerR" presStyleCnt="0"/>
      <dgm:spPr/>
    </dgm:pt>
    <dgm:pt modelId="{B20A520E-AAE1-4343-B719-FA2DEE10FDBA}" type="pres">
      <dgm:prSet presAssocID="{11D8173B-70C7-4B40-B58A-0592EDDF315A}" presName="node" presStyleLbl="node1" presStyleIdx="3" presStyleCnt="7" custScaleX="10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195DDE-6CD7-4827-9BDF-1D9DAD24E5EA}" type="pres">
      <dgm:prSet presAssocID="{781BB666-FFC9-4156-B849-A5437A5E5FDB}" presName="spacerL" presStyleCnt="0"/>
      <dgm:spPr/>
    </dgm:pt>
    <dgm:pt modelId="{46E13FD4-3C30-4C9A-B78C-7DD570EF36B9}" type="pres">
      <dgm:prSet presAssocID="{781BB666-FFC9-4156-B849-A5437A5E5FDB}" presName="sibTrans" presStyleLbl="sibTrans2D1" presStyleIdx="3" presStyleCnt="6"/>
      <dgm:spPr/>
      <dgm:t>
        <a:bodyPr/>
        <a:lstStyle/>
        <a:p>
          <a:endParaRPr lang="ru-RU"/>
        </a:p>
      </dgm:t>
    </dgm:pt>
    <dgm:pt modelId="{F2600EFF-412D-4ADD-BCE9-88A0A7FA45C3}" type="pres">
      <dgm:prSet presAssocID="{781BB666-FFC9-4156-B849-A5437A5E5FDB}" presName="spacerR" presStyleCnt="0"/>
      <dgm:spPr/>
    </dgm:pt>
    <dgm:pt modelId="{87176BED-5EFA-4E81-8799-8FAC96B8259E}" type="pres">
      <dgm:prSet presAssocID="{4C1263FF-F375-4FE1-B3E2-68FF8353D93E}" presName="node" presStyleLbl="node1" presStyleIdx="4" presStyleCnt="7" custScaleX="1171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42DF26-0E73-4000-8DC6-747287C7970D}" type="pres">
      <dgm:prSet presAssocID="{3E969E02-9B6D-4990-AF30-58815A8DF840}" presName="spacerL" presStyleCnt="0"/>
      <dgm:spPr/>
    </dgm:pt>
    <dgm:pt modelId="{58374199-CBE6-48E6-908F-450C5B085C74}" type="pres">
      <dgm:prSet presAssocID="{3E969E02-9B6D-4990-AF30-58815A8DF840}" presName="sibTrans" presStyleLbl="sibTrans2D1" presStyleIdx="4" presStyleCnt="6"/>
      <dgm:spPr/>
      <dgm:t>
        <a:bodyPr/>
        <a:lstStyle/>
        <a:p>
          <a:endParaRPr lang="ru-RU"/>
        </a:p>
      </dgm:t>
    </dgm:pt>
    <dgm:pt modelId="{631C3131-8B9B-40CE-959D-DF15C7FFD566}" type="pres">
      <dgm:prSet presAssocID="{3E969E02-9B6D-4990-AF30-58815A8DF840}" presName="spacerR" presStyleCnt="0"/>
      <dgm:spPr/>
    </dgm:pt>
    <dgm:pt modelId="{E28C8557-0F99-4788-80D3-16108958DABB}" type="pres">
      <dgm:prSet presAssocID="{D7B1BC59-703F-47B8-B594-DCA9707D03DC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C9154C-97CE-49DA-AE62-B8635C67E8DC}" type="pres">
      <dgm:prSet presAssocID="{E7FB0B86-11E1-4803-A4BA-ED571D711982}" presName="spacerL" presStyleCnt="0"/>
      <dgm:spPr/>
    </dgm:pt>
    <dgm:pt modelId="{D10349AB-B79C-43A2-B9EB-D9C0F9B8ECAC}" type="pres">
      <dgm:prSet presAssocID="{E7FB0B86-11E1-4803-A4BA-ED571D711982}" presName="sibTrans" presStyleLbl="sibTrans2D1" presStyleIdx="5" presStyleCnt="6"/>
      <dgm:spPr/>
      <dgm:t>
        <a:bodyPr/>
        <a:lstStyle/>
        <a:p>
          <a:endParaRPr lang="ru-RU"/>
        </a:p>
      </dgm:t>
    </dgm:pt>
    <dgm:pt modelId="{21D498BD-1FBA-441E-8794-64D845848748}" type="pres">
      <dgm:prSet presAssocID="{E7FB0B86-11E1-4803-A4BA-ED571D711982}" presName="spacerR" presStyleCnt="0"/>
      <dgm:spPr/>
    </dgm:pt>
    <dgm:pt modelId="{BCAAC23F-355A-4FB2-A900-7B9607404E8A}" type="pres">
      <dgm:prSet presAssocID="{797EF82D-0AAD-4982-A660-2346CB19A3FD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1C796E-C400-4EF4-88F4-C52B9B2B8F24}" type="presOf" srcId="{D7B1BC59-703F-47B8-B594-DCA9707D03DC}" destId="{E28C8557-0F99-4788-80D3-16108958DABB}" srcOrd="0" destOrd="0" presId="urn:microsoft.com/office/officeart/2005/8/layout/equation1"/>
    <dgm:cxn modelId="{F69B9767-4658-42F4-A960-75CE1371CE67}" type="presOf" srcId="{797EF82D-0AAD-4982-A660-2346CB19A3FD}" destId="{BCAAC23F-355A-4FB2-A900-7B9607404E8A}" srcOrd="0" destOrd="0" presId="urn:microsoft.com/office/officeart/2005/8/layout/equation1"/>
    <dgm:cxn modelId="{2EB279F3-9361-40BE-BA02-0A107FF8D7FF}" type="presOf" srcId="{4C1263FF-F375-4FE1-B3E2-68FF8353D93E}" destId="{87176BED-5EFA-4E81-8799-8FAC96B8259E}" srcOrd="0" destOrd="0" presId="urn:microsoft.com/office/officeart/2005/8/layout/equation1"/>
    <dgm:cxn modelId="{41E5ECCF-1D74-4240-B5FF-2E75D3548EF5}" type="presOf" srcId="{BAAC4D3C-D288-4F0A-8DB4-865C45BCD1D6}" destId="{502B2A99-9609-48A5-89B2-CA0AC50B8CCD}" srcOrd="0" destOrd="0" presId="urn:microsoft.com/office/officeart/2005/8/layout/equation1"/>
    <dgm:cxn modelId="{01E9989D-DA8E-4B8C-B12D-80EEBD9BBD70}" type="presOf" srcId="{11D8173B-70C7-4B40-B58A-0592EDDF315A}" destId="{B20A520E-AAE1-4343-B719-FA2DEE10FDBA}" srcOrd="0" destOrd="0" presId="urn:microsoft.com/office/officeart/2005/8/layout/equation1"/>
    <dgm:cxn modelId="{6A2FCF2F-7392-4490-8362-3C77DF19B6F0}" srcId="{BAAC4D3C-D288-4F0A-8DB4-865C45BCD1D6}" destId="{876D9BBE-FD5E-45A4-BC25-FE38EFACC6CF}" srcOrd="1" destOrd="0" parTransId="{F8A58056-5EF6-4B21-BD79-9541930F98ED}" sibTransId="{9DCC5BBC-AB78-4B8E-9DC0-92A7A7317DE1}"/>
    <dgm:cxn modelId="{C8FD022A-5A31-4B4D-B92D-806C73286697}" type="presOf" srcId="{781BB666-FFC9-4156-B849-A5437A5E5FDB}" destId="{46E13FD4-3C30-4C9A-B78C-7DD570EF36B9}" srcOrd="0" destOrd="0" presId="urn:microsoft.com/office/officeart/2005/8/layout/equation1"/>
    <dgm:cxn modelId="{82A85A04-E171-44D2-B6D0-E286FCABDC39}" srcId="{BAAC4D3C-D288-4F0A-8DB4-865C45BCD1D6}" destId="{A6BECE72-DB2E-4A59-92F4-586A8A08C90E}" srcOrd="2" destOrd="0" parTransId="{9BBEC734-C87D-449F-B229-C43B807B0DD6}" sibTransId="{E523EBC7-F468-4D5A-A26B-035670E6D49F}"/>
    <dgm:cxn modelId="{2C573C8D-7239-4E5C-95E4-8A7C391F066F}" srcId="{BAAC4D3C-D288-4F0A-8DB4-865C45BCD1D6}" destId="{797EF82D-0AAD-4982-A660-2346CB19A3FD}" srcOrd="6" destOrd="0" parTransId="{413FB0D1-F09B-4E0D-B3D6-1ADDB6A0F23B}" sibTransId="{C7C447A0-0527-4311-8250-21C03351BF81}"/>
    <dgm:cxn modelId="{B27EA8C9-513E-4352-8E6A-6186A9279A48}" srcId="{BAAC4D3C-D288-4F0A-8DB4-865C45BCD1D6}" destId="{4C1263FF-F375-4FE1-B3E2-68FF8353D93E}" srcOrd="4" destOrd="0" parTransId="{7A57291B-43F5-4401-8966-3151573A3522}" sibTransId="{3E969E02-9B6D-4990-AF30-58815A8DF840}"/>
    <dgm:cxn modelId="{69BAEC48-E0C0-4446-AFB1-166C83E7D7D6}" type="presOf" srcId="{876D9BBE-FD5E-45A4-BC25-FE38EFACC6CF}" destId="{207B3215-DC13-478E-95F7-27237C2193AF}" srcOrd="0" destOrd="0" presId="urn:microsoft.com/office/officeart/2005/8/layout/equation1"/>
    <dgm:cxn modelId="{37E3516A-5B28-42C3-BCCE-D8792DD64755}" srcId="{BAAC4D3C-D288-4F0A-8DB4-865C45BCD1D6}" destId="{B8914192-5A92-4BB7-AA53-5529252B53AF}" srcOrd="0" destOrd="0" parTransId="{139B86D5-AB8C-4A55-8212-6DA0B24A81BC}" sibTransId="{53BC4409-B800-4B33-BCC4-649514C1A3D2}"/>
    <dgm:cxn modelId="{5370EBEE-9C4E-4E01-A7C6-4E29C203D4A1}" type="presOf" srcId="{A6BECE72-DB2E-4A59-92F4-586A8A08C90E}" destId="{E73E6394-A006-49CF-BC50-21EE719C836F}" srcOrd="0" destOrd="0" presId="urn:microsoft.com/office/officeart/2005/8/layout/equation1"/>
    <dgm:cxn modelId="{E808E9A7-A690-45AA-B2C2-6C8315DFDE43}" type="presOf" srcId="{9DCC5BBC-AB78-4B8E-9DC0-92A7A7317DE1}" destId="{DB2196CC-42C4-4C7C-A4BA-BED4FE32009F}" srcOrd="0" destOrd="0" presId="urn:microsoft.com/office/officeart/2005/8/layout/equation1"/>
    <dgm:cxn modelId="{84D78A45-761F-4197-BFE7-7FECA5D120AD}" type="presOf" srcId="{53BC4409-B800-4B33-BCC4-649514C1A3D2}" destId="{8EEE223B-1E39-42A4-B2A1-EF04DF617963}" srcOrd="0" destOrd="0" presId="urn:microsoft.com/office/officeart/2005/8/layout/equation1"/>
    <dgm:cxn modelId="{FB60EB92-9B9B-480D-B21F-852D9C251D5D}" type="presOf" srcId="{E7FB0B86-11E1-4803-A4BA-ED571D711982}" destId="{D10349AB-B79C-43A2-B9EB-D9C0F9B8ECAC}" srcOrd="0" destOrd="0" presId="urn:microsoft.com/office/officeart/2005/8/layout/equation1"/>
    <dgm:cxn modelId="{7CE31013-1324-4B5B-B551-DE68B7FCF8FE}" srcId="{BAAC4D3C-D288-4F0A-8DB4-865C45BCD1D6}" destId="{D7B1BC59-703F-47B8-B594-DCA9707D03DC}" srcOrd="5" destOrd="0" parTransId="{6AAD0D8D-0AD5-46BF-9D68-810F025D43AE}" sibTransId="{E7FB0B86-11E1-4803-A4BA-ED571D711982}"/>
    <dgm:cxn modelId="{2837B00F-348A-4BC5-8BE1-792308094126}" type="presOf" srcId="{B8914192-5A92-4BB7-AA53-5529252B53AF}" destId="{350E0213-6186-413D-96DD-2475D444037A}" srcOrd="0" destOrd="0" presId="urn:microsoft.com/office/officeart/2005/8/layout/equation1"/>
    <dgm:cxn modelId="{F39445C1-7080-42C5-AC1A-2B4B17E14555}" type="presOf" srcId="{E523EBC7-F468-4D5A-A26B-035670E6D49F}" destId="{5B7F2987-F0D5-4D8D-9A72-5ED9F098B68D}" srcOrd="0" destOrd="0" presId="urn:microsoft.com/office/officeart/2005/8/layout/equation1"/>
    <dgm:cxn modelId="{9300D27F-C9D5-4313-8346-0BFFE07A835D}" type="presOf" srcId="{3E969E02-9B6D-4990-AF30-58815A8DF840}" destId="{58374199-CBE6-48E6-908F-450C5B085C74}" srcOrd="0" destOrd="0" presId="urn:microsoft.com/office/officeart/2005/8/layout/equation1"/>
    <dgm:cxn modelId="{9E29A6DE-C103-4ACE-A573-EC5E771A4B68}" srcId="{BAAC4D3C-D288-4F0A-8DB4-865C45BCD1D6}" destId="{11D8173B-70C7-4B40-B58A-0592EDDF315A}" srcOrd="3" destOrd="0" parTransId="{90EE23AD-E443-4539-B0C4-AE0FE2F23688}" sibTransId="{781BB666-FFC9-4156-B849-A5437A5E5FDB}"/>
    <dgm:cxn modelId="{62C5B033-5544-4265-B10F-A7DFF0B09D32}" type="presParOf" srcId="{502B2A99-9609-48A5-89B2-CA0AC50B8CCD}" destId="{350E0213-6186-413D-96DD-2475D444037A}" srcOrd="0" destOrd="0" presId="urn:microsoft.com/office/officeart/2005/8/layout/equation1"/>
    <dgm:cxn modelId="{53CC8239-1BEA-435F-8813-7B59B826CDB9}" type="presParOf" srcId="{502B2A99-9609-48A5-89B2-CA0AC50B8CCD}" destId="{D5B7C52D-DBD2-46D0-BC63-7E70DD6EEA4D}" srcOrd="1" destOrd="0" presId="urn:microsoft.com/office/officeart/2005/8/layout/equation1"/>
    <dgm:cxn modelId="{5CF7D163-95A6-4DFF-92F5-143F4973F537}" type="presParOf" srcId="{502B2A99-9609-48A5-89B2-CA0AC50B8CCD}" destId="{8EEE223B-1E39-42A4-B2A1-EF04DF617963}" srcOrd="2" destOrd="0" presId="urn:microsoft.com/office/officeart/2005/8/layout/equation1"/>
    <dgm:cxn modelId="{E04DE9DF-CBB3-4173-8387-ABD6A32828AC}" type="presParOf" srcId="{502B2A99-9609-48A5-89B2-CA0AC50B8CCD}" destId="{52F42070-A12C-4E1E-94B2-9A72A1A03B4D}" srcOrd="3" destOrd="0" presId="urn:microsoft.com/office/officeart/2005/8/layout/equation1"/>
    <dgm:cxn modelId="{A83B3D26-B4A9-4AA2-AFBF-21B8BDC28951}" type="presParOf" srcId="{502B2A99-9609-48A5-89B2-CA0AC50B8CCD}" destId="{207B3215-DC13-478E-95F7-27237C2193AF}" srcOrd="4" destOrd="0" presId="urn:microsoft.com/office/officeart/2005/8/layout/equation1"/>
    <dgm:cxn modelId="{3D728867-2AAA-4FC7-B149-3419A899441A}" type="presParOf" srcId="{502B2A99-9609-48A5-89B2-CA0AC50B8CCD}" destId="{33A54F65-83F3-4C5F-87B1-98010B2B596B}" srcOrd="5" destOrd="0" presId="urn:microsoft.com/office/officeart/2005/8/layout/equation1"/>
    <dgm:cxn modelId="{4CA9089F-68C1-4654-9268-0BEF82C0E363}" type="presParOf" srcId="{502B2A99-9609-48A5-89B2-CA0AC50B8CCD}" destId="{DB2196CC-42C4-4C7C-A4BA-BED4FE32009F}" srcOrd="6" destOrd="0" presId="urn:microsoft.com/office/officeart/2005/8/layout/equation1"/>
    <dgm:cxn modelId="{9430137B-8569-453D-9C61-DF7E30397CD7}" type="presParOf" srcId="{502B2A99-9609-48A5-89B2-CA0AC50B8CCD}" destId="{A6C049DF-A628-4522-8453-37A6CFDFB796}" srcOrd="7" destOrd="0" presId="urn:microsoft.com/office/officeart/2005/8/layout/equation1"/>
    <dgm:cxn modelId="{0865F797-C070-4AD3-BC8A-F9C05CD2B81A}" type="presParOf" srcId="{502B2A99-9609-48A5-89B2-CA0AC50B8CCD}" destId="{E73E6394-A006-49CF-BC50-21EE719C836F}" srcOrd="8" destOrd="0" presId="urn:microsoft.com/office/officeart/2005/8/layout/equation1"/>
    <dgm:cxn modelId="{327911B5-D7E9-43AE-A61F-3281B7648351}" type="presParOf" srcId="{502B2A99-9609-48A5-89B2-CA0AC50B8CCD}" destId="{BB1F9736-22B8-47AF-A08A-E3A2826B9708}" srcOrd="9" destOrd="0" presId="urn:microsoft.com/office/officeart/2005/8/layout/equation1"/>
    <dgm:cxn modelId="{4BA1EE4C-4B18-47E1-B5AA-EDE904AC131F}" type="presParOf" srcId="{502B2A99-9609-48A5-89B2-CA0AC50B8CCD}" destId="{5B7F2987-F0D5-4D8D-9A72-5ED9F098B68D}" srcOrd="10" destOrd="0" presId="urn:microsoft.com/office/officeart/2005/8/layout/equation1"/>
    <dgm:cxn modelId="{94B42C5A-0F9E-4650-AFFB-DFD86A591FD6}" type="presParOf" srcId="{502B2A99-9609-48A5-89B2-CA0AC50B8CCD}" destId="{A6245005-C6DE-48DF-B1F6-652B85166C20}" srcOrd="11" destOrd="0" presId="urn:microsoft.com/office/officeart/2005/8/layout/equation1"/>
    <dgm:cxn modelId="{E7CE320B-B95F-4693-88DA-22F509F4D382}" type="presParOf" srcId="{502B2A99-9609-48A5-89B2-CA0AC50B8CCD}" destId="{B20A520E-AAE1-4343-B719-FA2DEE10FDBA}" srcOrd="12" destOrd="0" presId="urn:microsoft.com/office/officeart/2005/8/layout/equation1"/>
    <dgm:cxn modelId="{2D0A03CC-B563-4D70-8446-9D65DBE4DA3F}" type="presParOf" srcId="{502B2A99-9609-48A5-89B2-CA0AC50B8CCD}" destId="{86195DDE-6CD7-4827-9BDF-1D9DAD24E5EA}" srcOrd="13" destOrd="0" presId="urn:microsoft.com/office/officeart/2005/8/layout/equation1"/>
    <dgm:cxn modelId="{F3C9D278-12A6-40F7-A03C-FA8CF0B31207}" type="presParOf" srcId="{502B2A99-9609-48A5-89B2-CA0AC50B8CCD}" destId="{46E13FD4-3C30-4C9A-B78C-7DD570EF36B9}" srcOrd="14" destOrd="0" presId="urn:microsoft.com/office/officeart/2005/8/layout/equation1"/>
    <dgm:cxn modelId="{3F19882C-DF26-4901-88E4-C40DE3A3B7CC}" type="presParOf" srcId="{502B2A99-9609-48A5-89B2-CA0AC50B8CCD}" destId="{F2600EFF-412D-4ADD-BCE9-88A0A7FA45C3}" srcOrd="15" destOrd="0" presId="urn:microsoft.com/office/officeart/2005/8/layout/equation1"/>
    <dgm:cxn modelId="{604D9D17-00DA-4750-9B99-6F038FFA510B}" type="presParOf" srcId="{502B2A99-9609-48A5-89B2-CA0AC50B8CCD}" destId="{87176BED-5EFA-4E81-8799-8FAC96B8259E}" srcOrd="16" destOrd="0" presId="urn:microsoft.com/office/officeart/2005/8/layout/equation1"/>
    <dgm:cxn modelId="{F52359F0-E04B-44E3-8E33-C18E011CA05D}" type="presParOf" srcId="{502B2A99-9609-48A5-89B2-CA0AC50B8CCD}" destId="{9042DF26-0E73-4000-8DC6-747287C7970D}" srcOrd="17" destOrd="0" presId="urn:microsoft.com/office/officeart/2005/8/layout/equation1"/>
    <dgm:cxn modelId="{1F107CDE-FBE0-4E9B-AC92-E50275637293}" type="presParOf" srcId="{502B2A99-9609-48A5-89B2-CA0AC50B8CCD}" destId="{58374199-CBE6-48E6-908F-450C5B085C74}" srcOrd="18" destOrd="0" presId="urn:microsoft.com/office/officeart/2005/8/layout/equation1"/>
    <dgm:cxn modelId="{A8D6F8F8-54C4-4A16-B327-F7961FC068A5}" type="presParOf" srcId="{502B2A99-9609-48A5-89B2-CA0AC50B8CCD}" destId="{631C3131-8B9B-40CE-959D-DF15C7FFD566}" srcOrd="19" destOrd="0" presId="urn:microsoft.com/office/officeart/2005/8/layout/equation1"/>
    <dgm:cxn modelId="{2609EB7D-C821-41B9-8261-AFC1B6B6E1B4}" type="presParOf" srcId="{502B2A99-9609-48A5-89B2-CA0AC50B8CCD}" destId="{E28C8557-0F99-4788-80D3-16108958DABB}" srcOrd="20" destOrd="0" presId="urn:microsoft.com/office/officeart/2005/8/layout/equation1"/>
    <dgm:cxn modelId="{B83287B9-EAAD-49D5-9774-EACF9084640E}" type="presParOf" srcId="{502B2A99-9609-48A5-89B2-CA0AC50B8CCD}" destId="{DDC9154C-97CE-49DA-AE62-B8635C67E8DC}" srcOrd="21" destOrd="0" presId="urn:microsoft.com/office/officeart/2005/8/layout/equation1"/>
    <dgm:cxn modelId="{26E9DBCD-51ED-4AB3-9593-4F7664CB8EFF}" type="presParOf" srcId="{502B2A99-9609-48A5-89B2-CA0AC50B8CCD}" destId="{D10349AB-B79C-43A2-B9EB-D9C0F9B8ECAC}" srcOrd="22" destOrd="0" presId="urn:microsoft.com/office/officeart/2005/8/layout/equation1"/>
    <dgm:cxn modelId="{0BB011CC-80A0-4FB1-B192-0CF7271337A9}" type="presParOf" srcId="{502B2A99-9609-48A5-89B2-CA0AC50B8CCD}" destId="{21D498BD-1FBA-441E-8794-64D845848748}" srcOrd="23" destOrd="0" presId="urn:microsoft.com/office/officeart/2005/8/layout/equation1"/>
    <dgm:cxn modelId="{A843860B-43CF-4506-B7BD-EC35966785AD}" type="presParOf" srcId="{502B2A99-9609-48A5-89B2-CA0AC50B8CCD}" destId="{BCAAC23F-355A-4FB2-A900-7B9607404E8A}" srcOrd="24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AC4D3C-D288-4F0A-8DB4-865C45BCD1D6}" type="doc">
      <dgm:prSet loTypeId="urn:microsoft.com/office/officeart/2005/8/layout/equation1" loCatId="relationship" qsTypeId="urn:microsoft.com/office/officeart/2005/8/quickstyle/simple5" qsCatId="simple" csTypeId="urn:microsoft.com/office/officeart/2005/8/colors/accent1_2" csCatId="accent1" phldr="1"/>
      <dgm:spPr/>
    </dgm:pt>
    <dgm:pt modelId="{B8914192-5A92-4BB7-AA53-5529252B53AF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2">
                  <a:lumMod val="75000"/>
                </a:schemeClr>
              </a:solidFill>
            </a:rPr>
            <a:t>Щиты</a:t>
          </a:r>
          <a:endParaRPr lang="ru-RU" sz="900" b="1" dirty="0">
            <a:solidFill>
              <a:schemeClr val="tx2">
                <a:lumMod val="75000"/>
              </a:schemeClr>
            </a:solidFill>
          </a:endParaRPr>
        </a:p>
      </dgm:t>
    </dgm:pt>
    <dgm:pt modelId="{139B86D5-AB8C-4A55-8212-6DA0B24A81BC}" type="parTrans" cxnId="{37E3516A-5B28-42C3-BCCE-D8792DD64755}">
      <dgm:prSet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53BC4409-B800-4B33-BCC4-649514C1A3D2}" type="sibTrans" cxnId="{37E3516A-5B28-42C3-BCCE-D8792DD64755}">
      <dgm:prSet custT="1"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876D9BBE-FD5E-45A4-BC25-FE38EFACC6CF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2">
                  <a:lumMod val="75000"/>
                </a:schemeClr>
              </a:solidFill>
            </a:rPr>
            <a:t>Транспорт</a:t>
          </a:r>
          <a:endParaRPr lang="ru-RU" sz="900" b="1" dirty="0">
            <a:solidFill>
              <a:schemeClr val="tx2">
                <a:lumMod val="75000"/>
              </a:schemeClr>
            </a:solidFill>
          </a:endParaRPr>
        </a:p>
      </dgm:t>
    </dgm:pt>
    <dgm:pt modelId="{F8A58056-5EF6-4B21-BD79-9541930F98ED}" type="parTrans" cxnId="{6A2FCF2F-7392-4490-8362-3C77DF19B6F0}">
      <dgm:prSet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9DCC5BBC-AB78-4B8E-9DC0-92A7A7317DE1}" type="sibTrans" cxnId="{6A2FCF2F-7392-4490-8362-3C77DF19B6F0}">
      <dgm:prSet custT="1"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A6BECE72-DB2E-4A59-92F4-586A8A08C90E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2">
                  <a:lumMod val="75000"/>
                </a:schemeClr>
              </a:solidFill>
            </a:rPr>
            <a:t>Метро</a:t>
          </a:r>
          <a:endParaRPr lang="ru-RU" sz="900" b="1" dirty="0">
            <a:solidFill>
              <a:schemeClr val="tx2">
                <a:lumMod val="75000"/>
              </a:schemeClr>
            </a:solidFill>
          </a:endParaRPr>
        </a:p>
      </dgm:t>
    </dgm:pt>
    <dgm:pt modelId="{9BBEC734-C87D-449F-B229-C43B807B0DD6}" type="parTrans" cxnId="{82A85A04-E171-44D2-B6D0-E286FCABDC39}">
      <dgm:prSet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E523EBC7-F468-4D5A-A26B-035670E6D49F}" type="sibTrans" cxnId="{82A85A04-E171-44D2-B6D0-E286FCABDC39}">
      <dgm:prSet custT="1"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797EF82D-0AAD-4982-A660-2346CB19A3FD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2">
                  <a:lumMod val="75000"/>
                </a:schemeClr>
              </a:solidFill>
            </a:rPr>
            <a:t>Результат</a:t>
          </a:r>
          <a:endParaRPr lang="ru-RU" sz="900" b="1" dirty="0">
            <a:solidFill>
              <a:schemeClr val="tx2">
                <a:lumMod val="75000"/>
              </a:schemeClr>
            </a:solidFill>
          </a:endParaRPr>
        </a:p>
      </dgm:t>
    </dgm:pt>
    <dgm:pt modelId="{413FB0D1-F09B-4E0D-B3D6-1ADDB6A0F23B}" type="parTrans" cxnId="{2C573C8D-7239-4E5C-95E4-8A7C391F066F}">
      <dgm:prSet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C7C447A0-0527-4311-8250-21C03351BF81}" type="sibTrans" cxnId="{2C573C8D-7239-4E5C-95E4-8A7C391F066F}">
      <dgm:prSet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11D8173B-70C7-4B40-B58A-0592EDDF315A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2">
                  <a:lumMod val="75000"/>
                </a:schemeClr>
              </a:solidFill>
            </a:rPr>
            <a:t>Остановки</a:t>
          </a:r>
          <a:endParaRPr lang="ru-RU" sz="900" b="1" dirty="0">
            <a:solidFill>
              <a:schemeClr val="tx2">
                <a:lumMod val="75000"/>
              </a:schemeClr>
            </a:solidFill>
          </a:endParaRPr>
        </a:p>
      </dgm:t>
    </dgm:pt>
    <dgm:pt modelId="{90EE23AD-E443-4539-B0C4-AE0FE2F23688}" type="parTrans" cxnId="{9E29A6DE-C103-4ACE-A573-EC5E771A4B68}">
      <dgm:prSet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781BB666-FFC9-4156-B849-A5437A5E5FDB}" type="sibTrans" cxnId="{9E29A6DE-C103-4ACE-A573-EC5E771A4B68}">
      <dgm:prSet custT="1"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4C1263FF-F375-4FE1-B3E2-68FF8353D93E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2">
                  <a:lumMod val="75000"/>
                </a:schemeClr>
              </a:solidFill>
            </a:rPr>
            <a:t>Аэропорты</a:t>
          </a:r>
          <a:endParaRPr lang="ru-RU" sz="900" b="1" dirty="0">
            <a:solidFill>
              <a:schemeClr val="tx2">
                <a:lumMod val="75000"/>
              </a:schemeClr>
            </a:solidFill>
          </a:endParaRPr>
        </a:p>
      </dgm:t>
    </dgm:pt>
    <dgm:pt modelId="{7A57291B-43F5-4401-8966-3151573A3522}" type="parTrans" cxnId="{B27EA8C9-513E-4352-8E6A-6186A9279A48}">
      <dgm:prSet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3E969E02-9B6D-4990-AF30-58815A8DF840}" type="sibTrans" cxnId="{B27EA8C9-513E-4352-8E6A-6186A9279A48}">
      <dgm:prSet custT="1"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D7B1BC59-703F-47B8-B594-DCA9707D03DC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2">
                  <a:lumMod val="75000"/>
                </a:schemeClr>
              </a:solidFill>
            </a:rPr>
            <a:t>Вокзалы</a:t>
          </a:r>
          <a:endParaRPr lang="ru-RU" sz="900" b="1" dirty="0">
            <a:solidFill>
              <a:schemeClr val="tx2">
                <a:lumMod val="75000"/>
              </a:schemeClr>
            </a:solidFill>
          </a:endParaRPr>
        </a:p>
      </dgm:t>
    </dgm:pt>
    <dgm:pt modelId="{6AAD0D8D-0AD5-46BF-9D68-810F025D43AE}" type="parTrans" cxnId="{7CE31013-1324-4B5B-B551-DE68B7FCF8FE}">
      <dgm:prSet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E7FB0B86-11E1-4803-A4BA-ED571D711982}" type="sibTrans" cxnId="{7CE31013-1324-4B5B-B551-DE68B7FCF8FE}">
      <dgm:prSet custT="1"/>
      <dgm:spPr/>
      <dgm:t>
        <a:bodyPr/>
        <a:lstStyle/>
        <a:p>
          <a:endParaRPr lang="ru-RU" sz="900" b="1">
            <a:solidFill>
              <a:schemeClr val="tx2">
                <a:lumMod val="75000"/>
              </a:schemeClr>
            </a:solidFill>
          </a:endParaRPr>
        </a:p>
      </dgm:t>
    </dgm:pt>
    <dgm:pt modelId="{502B2A99-9609-48A5-89B2-CA0AC50B8CCD}" type="pres">
      <dgm:prSet presAssocID="{BAAC4D3C-D288-4F0A-8DB4-865C45BCD1D6}" presName="linearFlow" presStyleCnt="0">
        <dgm:presLayoutVars>
          <dgm:dir/>
          <dgm:resizeHandles val="exact"/>
        </dgm:presLayoutVars>
      </dgm:prSet>
      <dgm:spPr/>
    </dgm:pt>
    <dgm:pt modelId="{350E0213-6186-413D-96DD-2475D444037A}" type="pres">
      <dgm:prSet presAssocID="{B8914192-5A92-4BB7-AA53-5529252B53AF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B7C52D-DBD2-46D0-BC63-7E70DD6EEA4D}" type="pres">
      <dgm:prSet presAssocID="{53BC4409-B800-4B33-BCC4-649514C1A3D2}" presName="spacerL" presStyleCnt="0"/>
      <dgm:spPr/>
    </dgm:pt>
    <dgm:pt modelId="{8EEE223B-1E39-42A4-B2A1-EF04DF617963}" type="pres">
      <dgm:prSet presAssocID="{53BC4409-B800-4B33-BCC4-649514C1A3D2}" presName="sibTrans" presStyleLbl="sibTrans2D1" presStyleIdx="0" presStyleCnt="6"/>
      <dgm:spPr/>
      <dgm:t>
        <a:bodyPr/>
        <a:lstStyle/>
        <a:p>
          <a:endParaRPr lang="ru-RU"/>
        </a:p>
      </dgm:t>
    </dgm:pt>
    <dgm:pt modelId="{52F42070-A12C-4E1E-94B2-9A72A1A03B4D}" type="pres">
      <dgm:prSet presAssocID="{53BC4409-B800-4B33-BCC4-649514C1A3D2}" presName="spacerR" presStyleCnt="0"/>
      <dgm:spPr/>
    </dgm:pt>
    <dgm:pt modelId="{207B3215-DC13-478E-95F7-27237C2193AF}" type="pres">
      <dgm:prSet presAssocID="{876D9BBE-FD5E-45A4-BC25-FE38EFACC6CF}" presName="node" presStyleLbl="node1" presStyleIdx="1" presStyleCnt="7" custScaleX="1158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54F65-83F3-4C5F-87B1-98010B2B596B}" type="pres">
      <dgm:prSet presAssocID="{9DCC5BBC-AB78-4B8E-9DC0-92A7A7317DE1}" presName="spacerL" presStyleCnt="0"/>
      <dgm:spPr/>
    </dgm:pt>
    <dgm:pt modelId="{DB2196CC-42C4-4C7C-A4BA-BED4FE32009F}" type="pres">
      <dgm:prSet presAssocID="{9DCC5BBC-AB78-4B8E-9DC0-92A7A7317DE1}" presName="sibTrans" presStyleLbl="sibTrans2D1" presStyleIdx="1" presStyleCnt="6"/>
      <dgm:spPr/>
      <dgm:t>
        <a:bodyPr/>
        <a:lstStyle/>
        <a:p>
          <a:endParaRPr lang="ru-RU"/>
        </a:p>
      </dgm:t>
    </dgm:pt>
    <dgm:pt modelId="{A6C049DF-A628-4522-8453-37A6CFDFB796}" type="pres">
      <dgm:prSet presAssocID="{9DCC5BBC-AB78-4B8E-9DC0-92A7A7317DE1}" presName="spacerR" presStyleCnt="0"/>
      <dgm:spPr/>
    </dgm:pt>
    <dgm:pt modelId="{E73E6394-A006-49CF-BC50-21EE719C836F}" type="pres">
      <dgm:prSet presAssocID="{A6BECE72-DB2E-4A59-92F4-586A8A08C90E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1F9736-22B8-47AF-A08A-E3A2826B9708}" type="pres">
      <dgm:prSet presAssocID="{E523EBC7-F468-4D5A-A26B-035670E6D49F}" presName="spacerL" presStyleCnt="0"/>
      <dgm:spPr/>
    </dgm:pt>
    <dgm:pt modelId="{5B7F2987-F0D5-4D8D-9A72-5ED9F098B68D}" type="pres">
      <dgm:prSet presAssocID="{E523EBC7-F468-4D5A-A26B-035670E6D49F}" presName="sibTrans" presStyleLbl="sibTrans2D1" presStyleIdx="2" presStyleCnt="6"/>
      <dgm:spPr/>
      <dgm:t>
        <a:bodyPr/>
        <a:lstStyle/>
        <a:p>
          <a:endParaRPr lang="ru-RU"/>
        </a:p>
      </dgm:t>
    </dgm:pt>
    <dgm:pt modelId="{A6245005-C6DE-48DF-B1F6-652B85166C20}" type="pres">
      <dgm:prSet presAssocID="{E523EBC7-F468-4D5A-A26B-035670E6D49F}" presName="spacerR" presStyleCnt="0"/>
      <dgm:spPr/>
    </dgm:pt>
    <dgm:pt modelId="{B20A520E-AAE1-4343-B719-FA2DEE10FDBA}" type="pres">
      <dgm:prSet presAssocID="{11D8173B-70C7-4B40-B58A-0592EDDF315A}" presName="node" presStyleLbl="node1" presStyleIdx="3" presStyleCnt="7" custScaleX="10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195DDE-6CD7-4827-9BDF-1D9DAD24E5EA}" type="pres">
      <dgm:prSet presAssocID="{781BB666-FFC9-4156-B849-A5437A5E5FDB}" presName="spacerL" presStyleCnt="0"/>
      <dgm:spPr/>
    </dgm:pt>
    <dgm:pt modelId="{46E13FD4-3C30-4C9A-B78C-7DD570EF36B9}" type="pres">
      <dgm:prSet presAssocID="{781BB666-FFC9-4156-B849-A5437A5E5FDB}" presName="sibTrans" presStyleLbl="sibTrans2D1" presStyleIdx="3" presStyleCnt="6"/>
      <dgm:spPr/>
      <dgm:t>
        <a:bodyPr/>
        <a:lstStyle/>
        <a:p>
          <a:endParaRPr lang="ru-RU"/>
        </a:p>
      </dgm:t>
    </dgm:pt>
    <dgm:pt modelId="{F2600EFF-412D-4ADD-BCE9-88A0A7FA45C3}" type="pres">
      <dgm:prSet presAssocID="{781BB666-FFC9-4156-B849-A5437A5E5FDB}" presName="spacerR" presStyleCnt="0"/>
      <dgm:spPr/>
    </dgm:pt>
    <dgm:pt modelId="{87176BED-5EFA-4E81-8799-8FAC96B8259E}" type="pres">
      <dgm:prSet presAssocID="{4C1263FF-F375-4FE1-B3E2-68FF8353D93E}" presName="node" presStyleLbl="node1" presStyleIdx="4" presStyleCnt="7" custScaleX="1171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42DF26-0E73-4000-8DC6-747287C7970D}" type="pres">
      <dgm:prSet presAssocID="{3E969E02-9B6D-4990-AF30-58815A8DF840}" presName="spacerL" presStyleCnt="0"/>
      <dgm:spPr/>
    </dgm:pt>
    <dgm:pt modelId="{58374199-CBE6-48E6-908F-450C5B085C74}" type="pres">
      <dgm:prSet presAssocID="{3E969E02-9B6D-4990-AF30-58815A8DF840}" presName="sibTrans" presStyleLbl="sibTrans2D1" presStyleIdx="4" presStyleCnt="6"/>
      <dgm:spPr/>
      <dgm:t>
        <a:bodyPr/>
        <a:lstStyle/>
        <a:p>
          <a:endParaRPr lang="ru-RU"/>
        </a:p>
      </dgm:t>
    </dgm:pt>
    <dgm:pt modelId="{631C3131-8B9B-40CE-959D-DF15C7FFD566}" type="pres">
      <dgm:prSet presAssocID="{3E969E02-9B6D-4990-AF30-58815A8DF840}" presName="spacerR" presStyleCnt="0"/>
      <dgm:spPr/>
    </dgm:pt>
    <dgm:pt modelId="{E28C8557-0F99-4788-80D3-16108958DABB}" type="pres">
      <dgm:prSet presAssocID="{D7B1BC59-703F-47B8-B594-DCA9707D03DC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C9154C-97CE-49DA-AE62-B8635C67E8DC}" type="pres">
      <dgm:prSet presAssocID="{E7FB0B86-11E1-4803-A4BA-ED571D711982}" presName="spacerL" presStyleCnt="0"/>
      <dgm:spPr/>
    </dgm:pt>
    <dgm:pt modelId="{D10349AB-B79C-43A2-B9EB-D9C0F9B8ECAC}" type="pres">
      <dgm:prSet presAssocID="{E7FB0B86-11E1-4803-A4BA-ED571D711982}" presName="sibTrans" presStyleLbl="sibTrans2D1" presStyleIdx="5" presStyleCnt="6"/>
      <dgm:spPr/>
      <dgm:t>
        <a:bodyPr/>
        <a:lstStyle/>
        <a:p>
          <a:endParaRPr lang="ru-RU"/>
        </a:p>
      </dgm:t>
    </dgm:pt>
    <dgm:pt modelId="{21D498BD-1FBA-441E-8794-64D845848748}" type="pres">
      <dgm:prSet presAssocID="{E7FB0B86-11E1-4803-A4BA-ED571D711982}" presName="spacerR" presStyleCnt="0"/>
      <dgm:spPr/>
    </dgm:pt>
    <dgm:pt modelId="{BCAAC23F-355A-4FB2-A900-7B9607404E8A}" type="pres">
      <dgm:prSet presAssocID="{797EF82D-0AAD-4982-A660-2346CB19A3FD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7E3516A-5B28-42C3-BCCE-D8792DD64755}" srcId="{BAAC4D3C-D288-4F0A-8DB4-865C45BCD1D6}" destId="{B8914192-5A92-4BB7-AA53-5529252B53AF}" srcOrd="0" destOrd="0" parTransId="{139B86D5-AB8C-4A55-8212-6DA0B24A81BC}" sibTransId="{53BC4409-B800-4B33-BCC4-649514C1A3D2}"/>
    <dgm:cxn modelId="{97466E52-3641-4B5D-A102-760ED8A84106}" type="presOf" srcId="{4C1263FF-F375-4FE1-B3E2-68FF8353D93E}" destId="{87176BED-5EFA-4E81-8799-8FAC96B8259E}" srcOrd="0" destOrd="0" presId="urn:microsoft.com/office/officeart/2005/8/layout/equation1"/>
    <dgm:cxn modelId="{613ABD8C-26A5-41E7-9551-AB41A63904B5}" type="presOf" srcId="{876D9BBE-FD5E-45A4-BC25-FE38EFACC6CF}" destId="{207B3215-DC13-478E-95F7-27237C2193AF}" srcOrd="0" destOrd="0" presId="urn:microsoft.com/office/officeart/2005/8/layout/equation1"/>
    <dgm:cxn modelId="{ECDDABF5-FDDA-4182-9532-9A04FB740484}" type="presOf" srcId="{E7FB0B86-11E1-4803-A4BA-ED571D711982}" destId="{D10349AB-B79C-43A2-B9EB-D9C0F9B8ECAC}" srcOrd="0" destOrd="0" presId="urn:microsoft.com/office/officeart/2005/8/layout/equation1"/>
    <dgm:cxn modelId="{EA18E0EE-2A1C-4AB9-8890-DAC961B0578A}" type="presOf" srcId="{BAAC4D3C-D288-4F0A-8DB4-865C45BCD1D6}" destId="{502B2A99-9609-48A5-89B2-CA0AC50B8CCD}" srcOrd="0" destOrd="0" presId="urn:microsoft.com/office/officeart/2005/8/layout/equation1"/>
    <dgm:cxn modelId="{CB4FEC96-E35C-4E89-A404-DB7F61FAF959}" type="presOf" srcId="{11D8173B-70C7-4B40-B58A-0592EDDF315A}" destId="{B20A520E-AAE1-4343-B719-FA2DEE10FDBA}" srcOrd="0" destOrd="0" presId="urn:microsoft.com/office/officeart/2005/8/layout/equation1"/>
    <dgm:cxn modelId="{9F6B4F8C-1DED-4841-8D01-16D9D8279A68}" type="presOf" srcId="{D7B1BC59-703F-47B8-B594-DCA9707D03DC}" destId="{E28C8557-0F99-4788-80D3-16108958DABB}" srcOrd="0" destOrd="0" presId="urn:microsoft.com/office/officeart/2005/8/layout/equation1"/>
    <dgm:cxn modelId="{B27EA8C9-513E-4352-8E6A-6186A9279A48}" srcId="{BAAC4D3C-D288-4F0A-8DB4-865C45BCD1D6}" destId="{4C1263FF-F375-4FE1-B3E2-68FF8353D93E}" srcOrd="4" destOrd="0" parTransId="{7A57291B-43F5-4401-8966-3151573A3522}" sibTransId="{3E969E02-9B6D-4990-AF30-58815A8DF840}"/>
    <dgm:cxn modelId="{34ADC8F4-9832-4E70-B40F-4CAA5219F866}" type="presOf" srcId="{E523EBC7-F468-4D5A-A26B-035670E6D49F}" destId="{5B7F2987-F0D5-4D8D-9A72-5ED9F098B68D}" srcOrd="0" destOrd="0" presId="urn:microsoft.com/office/officeart/2005/8/layout/equation1"/>
    <dgm:cxn modelId="{2B9853BC-49EC-450B-89BC-022B4EA4FF19}" type="presOf" srcId="{A6BECE72-DB2E-4A59-92F4-586A8A08C90E}" destId="{E73E6394-A006-49CF-BC50-21EE719C836F}" srcOrd="0" destOrd="0" presId="urn:microsoft.com/office/officeart/2005/8/layout/equation1"/>
    <dgm:cxn modelId="{9E29A6DE-C103-4ACE-A573-EC5E771A4B68}" srcId="{BAAC4D3C-D288-4F0A-8DB4-865C45BCD1D6}" destId="{11D8173B-70C7-4B40-B58A-0592EDDF315A}" srcOrd="3" destOrd="0" parTransId="{90EE23AD-E443-4539-B0C4-AE0FE2F23688}" sibTransId="{781BB666-FFC9-4156-B849-A5437A5E5FDB}"/>
    <dgm:cxn modelId="{C334A286-BD0D-4770-9457-937C632052B5}" type="presOf" srcId="{9DCC5BBC-AB78-4B8E-9DC0-92A7A7317DE1}" destId="{DB2196CC-42C4-4C7C-A4BA-BED4FE32009F}" srcOrd="0" destOrd="0" presId="urn:microsoft.com/office/officeart/2005/8/layout/equation1"/>
    <dgm:cxn modelId="{7C82ACFD-CBF6-40D5-A691-7221B791E9B7}" type="presOf" srcId="{B8914192-5A92-4BB7-AA53-5529252B53AF}" destId="{350E0213-6186-413D-96DD-2475D444037A}" srcOrd="0" destOrd="0" presId="urn:microsoft.com/office/officeart/2005/8/layout/equation1"/>
    <dgm:cxn modelId="{6A2FCF2F-7392-4490-8362-3C77DF19B6F0}" srcId="{BAAC4D3C-D288-4F0A-8DB4-865C45BCD1D6}" destId="{876D9BBE-FD5E-45A4-BC25-FE38EFACC6CF}" srcOrd="1" destOrd="0" parTransId="{F8A58056-5EF6-4B21-BD79-9541930F98ED}" sibTransId="{9DCC5BBC-AB78-4B8E-9DC0-92A7A7317DE1}"/>
    <dgm:cxn modelId="{CEB4C716-55AC-4068-9AA0-F582ABBC9693}" type="presOf" srcId="{3E969E02-9B6D-4990-AF30-58815A8DF840}" destId="{58374199-CBE6-48E6-908F-450C5B085C74}" srcOrd="0" destOrd="0" presId="urn:microsoft.com/office/officeart/2005/8/layout/equation1"/>
    <dgm:cxn modelId="{B1B4D762-6A5E-4E56-93E5-BBE8766A7CF3}" type="presOf" srcId="{53BC4409-B800-4B33-BCC4-649514C1A3D2}" destId="{8EEE223B-1E39-42A4-B2A1-EF04DF617963}" srcOrd="0" destOrd="0" presId="urn:microsoft.com/office/officeart/2005/8/layout/equation1"/>
    <dgm:cxn modelId="{7CE31013-1324-4B5B-B551-DE68B7FCF8FE}" srcId="{BAAC4D3C-D288-4F0A-8DB4-865C45BCD1D6}" destId="{D7B1BC59-703F-47B8-B594-DCA9707D03DC}" srcOrd="5" destOrd="0" parTransId="{6AAD0D8D-0AD5-46BF-9D68-810F025D43AE}" sibTransId="{E7FB0B86-11E1-4803-A4BA-ED571D711982}"/>
    <dgm:cxn modelId="{82A85A04-E171-44D2-B6D0-E286FCABDC39}" srcId="{BAAC4D3C-D288-4F0A-8DB4-865C45BCD1D6}" destId="{A6BECE72-DB2E-4A59-92F4-586A8A08C90E}" srcOrd="2" destOrd="0" parTransId="{9BBEC734-C87D-449F-B229-C43B807B0DD6}" sibTransId="{E523EBC7-F468-4D5A-A26B-035670E6D49F}"/>
    <dgm:cxn modelId="{F18D34FD-65B0-48D1-AA77-1072B5AFCFE1}" type="presOf" srcId="{797EF82D-0AAD-4982-A660-2346CB19A3FD}" destId="{BCAAC23F-355A-4FB2-A900-7B9607404E8A}" srcOrd="0" destOrd="0" presId="urn:microsoft.com/office/officeart/2005/8/layout/equation1"/>
    <dgm:cxn modelId="{2C573C8D-7239-4E5C-95E4-8A7C391F066F}" srcId="{BAAC4D3C-D288-4F0A-8DB4-865C45BCD1D6}" destId="{797EF82D-0AAD-4982-A660-2346CB19A3FD}" srcOrd="6" destOrd="0" parTransId="{413FB0D1-F09B-4E0D-B3D6-1ADDB6A0F23B}" sibTransId="{C7C447A0-0527-4311-8250-21C03351BF81}"/>
    <dgm:cxn modelId="{A8800677-2B4F-4F69-8605-4EE662B41B1E}" type="presOf" srcId="{781BB666-FFC9-4156-B849-A5437A5E5FDB}" destId="{46E13FD4-3C30-4C9A-B78C-7DD570EF36B9}" srcOrd="0" destOrd="0" presId="urn:microsoft.com/office/officeart/2005/8/layout/equation1"/>
    <dgm:cxn modelId="{25226E9D-1701-4F4C-AD6D-A1E3C7DE0D06}" type="presParOf" srcId="{502B2A99-9609-48A5-89B2-CA0AC50B8CCD}" destId="{350E0213-6186-413D-96DD-2475D444037A}" srcOrd="0" destOrd="0" presId="urn:microsoft.com/office/officeart/2005/8/layout/equation1"/>
    <dgm:cxn modelId="{A0462CD1-683F-4B0C-838E-073F8B2BCF39}" type="presParOf" srcId="{502B2A99-9609-48A5-89B2-CA0AC50B8CCD}" destId="{D5B7C52D-DBD2-46D0-BC63-7E70DD6EEA4D}" srcOrd="1" destOrd="0" presId="urn:microsoft.com/office/officeart/2005/8/layout/equation1"/>
    <dgm:cxn modelId="{2E5D9693-48CE-4A5D-BAFE-DE2DC57CE5F8}" type="presParOf" srcId="{502B2A99-9609-48A5-89B2-CA0AC50B8CCD}" destId="{8EEE223B-1E39-42A4-B2A1-EF04DF617963}" srcOrd="2" destOrd="0" presId="urn:microsoft.com/office/officeart/2005/8/layout/equation1"/>
    <dgm:cxn modelId="{A9C74ECD-19C4-4CB0-A374-E5C42F61B06A}" type="presParOf" srcId="{502B2A99-9609-48A5-89B2-CA0AC50B8CCD}" destId="{52F42070-A12C-4E1E-94B2-9A72A1A03B4D}" srcOrd="3" destOrd="0" presId="urn:microsoft.com/office/officeart/2005/8/layout/equation1"/>
    <dgm:cxn modelId="{7A2B0D90-2EBC-4A6F-9697-7DE84ED14C1B}" type="presParOf" srcId="{502B2A99-9609-48A5-89B2-CA0AC50B8CCD}" destId="{207B3215-DC13-478E-95F7-27237C2193AF}" srcOrd="4" destOrd="0" presId="urn:microsoft.com/office/officeart/2005/8/layout/equation1"/>
    <dgm:cxn modelId="{DCE39289-3ED1-4ED9-9B94-2D535E81EF22}" type="presParOf" srcId="{502B2A99-9609-48A5-89B2-CA0AC50B8CCD}" destId="{33A54F65-83F3-4C5F-87B1-98010B2B596B}" srcOrd="5" destOrd="0" presId="urn:microsoft.com/office/officeart/2005/8/layout/equation1"/>
    <dgm:cxn modelId="{978FBCBD-1E04-40E2-AD2B-64CEEE76650F}" type="presParOf" srcId="{502B2A99-9609-48A5-89B2-CA0AC50B8CCD}" destId="{DB2196CC-42C4-4C7C-A4BA-BED4FE32009F}" srcOrd="6" destOrd="0" presId="urn:microsoft.com/office/officeart/2005/8/layout/equation1"/>
    <dgm:cxn modelId="{5C48FE9F-51CD-4284-B9EB-862289CEF6E7}" type="presParOf" srcId="{502B2A99-9609-48A5-89B2-CA0AC50B8CCD}" destId="{A6C049DF-A628-4522-8453-37A6CFDFB796}" srcOrd="7" destOrd="0" presId="urn:microsoft.com/office/officeart/2005/8/layout/equation1"/>
    <dgm:cxn modelId="{F39A437E-0D06-411E-B12C-A32EC95213F7}" type="presParOf" srcId="{502B2A99-9609-48A5-89B2-CA0AC50B8CCD}" destId="{E73E6394-A006-49CF-BC50-21EE719C836F}" srcOrd="8" destOrd="0" presId="urn:microsoft.com/office/officeart/2005/8/layout/equation1"/>
    <dgm:cxn modelId="{8CC9EF11-A4ED-4AA2-87F8-33F9AD34F07C}" type="presParOf" srcId="{502B2A99-9609-48A5-89B2-CA0AC50B8CCD}" destId="{BB1F9736-22B8-47AF-A08A-E3A2826B9708}" srcOrd="9" destOrd="0" presId="urn:microsoft.com/office/officeart/2005/8/layout/equation1"/>
    <dgm:cxn modelId="{763646FC-EBA6-4B96-9EAF-D5D3B8268825}" type="presParOf" srcId="{502B2A99-9609-48A5-89B2-CA0AC50B8CCD}" destId="{5B7F2987-F0D5-4D8D-9A72-5ED9F098B68D}" srcOrd="10" destOrd="0" presId="urn:microsoft.com/office/officeart/2005/8/layout/equation1"/>
    <dgm:cxn modelId="{20F138D2-EFE9-4B3F-B3AC-0B82DDA922B3}" type="presParOf" srcId="{502B2A99-9609-48A5-89B2-CA0AC50B8CCD}" destId="{A6245005-C6DE-48DF-B1F6-652B85166C20}" srcOrd="11" destOrd="0" presId="urn:microsoft.com/office/officeart/2005/8/layout/equation1"/>
    <dgm:cxn modelId="{281493B3-91E7-4090-91E3-A06F5FEDAA50}" type="presParOf" srcId="{502B2A99-9609-48A5-89B2-CA0AC50B8CCD}" destId="{B20A520E-AAE1-4343-B719-FA2DEE10FDBA}" srcOrd="12" destOrd="0" presId="urn:microsoft.com/office/officeart/2005/8/layout/equation1"/>
    <dgm:cxn modelId="{9FFA1126-D883-4791-9787-9136DAE2C053}" type="presParOf" srcId="{502B2A99-9609-48A5-89B2-CA0AC50B8CCD}" destId="{86195DDE-6CD7-4827-9BDF-1D9DAD24E5EA}" srcOrd="13" destOrd="0" presId="urn:microsoft.com/office/officeart/2005/8/layout/equation1"/>
    <dgm:cxn modelId="{7102770D-959E-4273-A93C-F58F3304692B}" type="presParOf" srcId="{502B2A99-9609-48A5-89B2-CA0AC50B8CCD}" destId="{46E13FD4-3C30-4C9A-B78C-7DD570EF36B9}" srcOrd="14" destOrd="0" presId="urn:microsoft.com/office/officeart/2005/8/layout/equation1"/>
    <dgm:cxn modelId="{BF543C59-DEA4-4BCD-BDB0-1673DF2A5F58}" type="presParOf" srcId="{502B2A99-9609-48A5-89B2-CA0AC50B8CCD}" destId="{F2600EFF-412D-4ADD-BCE9-88A0A7FA45C3}" srcOrd="15" destOrd="0" presId="urn:microsoft.com/office/officeart/2005/8/layout/equation1"/>
    <dgm:cxn modelId="{AE3C989D-597C-4A09-8624-B0D42C090D44}" type="presParOf" srcId="{502B2A99-9609-48A5-89B2-CA0AC50B8CCD}" destId="{87176BED-5EFA-4E81-8799-8FAC96B8259E}" srcOrd="16" destOrd="0" presId="urn:microsoft.com/office/officeart/2005/8/layout/equation1"/>
    <dgm:cxn modelId="{0C378D3C-6CE0-4296-B9A4-4E2E04E2C0B9}" type="presParOf" srcId="{502B2A99-9609-48A5-89B2-CA0AC50B8CCD}" destId="{9042DF26-0E73-4000-8DC6-747287C7970D}" srcOrd="17" destOrd="0" presId="urn:microsoft.com/office/officeart/2005/8/layout/equation1"/>
    <dgm:cxn modelId="{9928BAD9-EB34-4FA8-885A-086A80450EFD}" type="presParOf" srcId="{502B2A99-9609-48A5-89B2-CA0AC50B8CCD}" destId="{58374199-CBE6-48E6-908F-450C5B085C74}" srcOrd="18" destOrd="0" presId="urn:microsoft.com/office/officeart/2005/8/layout/equation1"/>
    <dgm:cxn modelId="{F111CB81-2C8E-41D6-8723-D10850975183}" type="presParOf" srcId="{502B2A99-9609-48A5-89B2-CA0AC50B8CCD}" destId="{631C3131-8B9B-40CE-959D-DF15C7FFD566}" srcOrd="19" destOrd="0" presId="urn:microsoft.com/office/officeart/2005/8/layout/equation1"/>
    <dgm:cxn modelId="{6A7E5383-3479-4FF8-93F5-60A2339BC85E}" type="presParOf" srcId="{502B2A99-9609-48A5-89B2-CA0AC50B8CCD}" destId="{E28C8557-0F99-4788-80D3-16108958DABB}" srcOrd="20" destOrd="0" presId="urn:microsoft.com/office/officeart/2005/8/layout/equation1"/>
    <dgm:cxn modelId="{150DAFF0-80D9-471B-B064-4513FBAC68A1}" type="presParOf" srcId="{502B2A99-9609-48A5-89B2-CA0AC50B8CCD}" destId="{DDC9154C-97CE-49DA-AE62-B8635C67E8DC}" srcOrd="21" destOrd="0" presId="urn:microsoft.com/office/officeart/2005/8/layout/equation1"/>
    <dgm:cxn modelId="{35969EC1-4E07-4AFE-9BBE-8BBE20F961F8}" type="presParOf" srcId="{502B2A99-9609-48A5-89B2-CA0AC50B8CCD}" destId="{D10349AB-B79C-43A2-B9EB-D9C0F9B8ECAC}" srcOrd="22" destOrd="0" presId="urn:microsoft.com/office/officeart/2005/8/layout/equation1"/>
    <dgm:cxn modelId="{42F9B240-5532-45AB-AD8E-AA6431FDEC7D}" type="presParOf" srcId="{502B2A99-9609-48A5-89B2-CA0AC50B8CCD}" destId="{21D498BD-1FBA-441E-8794-64D845848748}" srcOrd="23" destOrd="0" presId="urn:microsoft.com/office/officeart/2005/8/layout/equation1"/>
    <dgm:cxn modelId="{DE8A9474-0474-4501-810E-8676F9B79313}" type="presParOf" srcId="{502B2A99-9609-48A5-89B2-CA0AC50B8CCD}" destId="{BCAAC23F-355A-4FB2-A900-7B9607404E8A}" srcOrd="24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91325-B408-460D-9F1C-28D208533047}" type="datetimeFigureOut">
              <a:rPr lang="ru-RU" smtClean="0"/>
              <a:t>10.08.2018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A81AEB-5547-4DF1-82AE-31049990B2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05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81AEB-5547-4DF1-82AE-31049990B25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872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4AB5-226F-438C-9DA4-61B307881E75}" type="datetimeFigureOut">
              <a:rPr lang="ru-RU" smtClean="0"/>
              <a:t>10.08.2018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4D7BF-3C89-429B-99AC-6A0CB6984A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4AB5-226F-438C-9DA4-61B307881E75}" type="datetimeFigureOut">
              <a:rPr lang="ru-RU" smtClean="0"/>
              <a:t>10.08.2018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4D7BF-3C89-429B-99AC-6A0CB6984A6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4AB5-226F-438C-9DA4-61B307881E75}" type="datetimeFigureOut">
              <a:rPr lang="ru-RU" smtClean="0"/>
              <a:t>10.08.2018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4D7BF-3C89-429B-99AC-6A0CB6984A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4AB5-226F-438C-9DA4-61B307881E75}" type="datetimeFigureOut">
              <a:rPr lang="ru-RU" smtClean="0"/>
              <a:t>10.08.2018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4D7BF-3C89-429B-99AC-6A0CB6984A6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4AB5-226F-438C-9DA4-61B307881E75}" type="datetimeFigureOut">
              <a:rPr lang="ru-RU" smtClean="0"/>
              <a:t>10.08.2018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4D7BF-3C89-429B-99AC-6A0CB6984A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4AB5-226F-438C-9DA4-61B307881E75}" type="datetimeFigureOut">
              <a:rPr lang="ru-RU" smtClean="0"/>
              <a:t>10.08.2018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4D7BF-3C89-429B-99AC-6A0CB6984A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4AB5-226F-438C-9DA4-61B307881E75}" type="datetimeFigureOut">
              <a:rPr lang="ru-RU" smtClean="0"/>
              <a:t>10.08.2018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4D7BF-3C89-429B-99AC-6A0CB6984A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4AB5-226F-438C-9DA4-61B307881E75}" type="datetimeFigureOut">
              <a:rPr lang="ru-RU" smtClean="0"/>
              <a:t>10.08.2018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4D7BF-3C89-429B-99AC-6A0CB6984A6E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4AB5-226F-438C-9DA4-61B307881E75}" type="datetimeFigureOut">
              <a:rPr lang="ru-RU" smtClean="0"/>
              <a:t>10.08.2018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4D7BF-3C89-429B-99AC-6A0CB6984A6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4AB5-226F-438C-9DA4-61B307881E75}" type="datetimeFigureOut">
              <a:rPr lang="ru-RU" smtClean="0"/>
              <a:t>10.08.2018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4D7BF-3C89-429B-99AC-6A0CB6984A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4AB5-226F-438C-9DA4-61B307881E75}" type="datetimeFigureOut">
              <a:rPr lang="ru-RU" smtClean="0"/>
              <a:t>10.08.2018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4D7BF-3C89-429B-99AC-6A0CB6984A6E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7C74AB5-226F-438C-9DA4-61B307881E75}" type="datetimeFigureOut">
              <a:rPr lang="ru-RU" smtClean="0"/>
              <a:t>10.08.2018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D74D7BF-3C89-429B-99AC-6A0CB6984A6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microsoft.com/office/2007/relationships/hdphoto" Target="../media/hdphoto3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30.png"/><Relationship Id="rId4" Type="http://schemas.microsoft.com/office/2007/relationships/hdphoto" Target="../media/hdphoto4.wdp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file:///C:\Users\Maxim\Downloads\95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file:///C:\Users\Maxim\Downloads\H-3002&#1041;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5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12" Type="http://schemas.openxmlformats.org/officeDocument/2006/relationships/image" Target="../media/image44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11" Type="http://schemas.openxmlformats.org/officeDocument/2006/relationships/image" Target="../media/image43.jpeg"/><Relationship Id="rId5" Type="http://schemas.openxmlformats.org/officeDocument/2006/relationships/image" Target="../media/image37.jpeg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soblreclama.ru/" TargetMode="External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96552" y="692696"/>
            <a:ext cx="9828584" cy="3161319"/>
          </a:xfrm>
        </p:spPr>
        <p:txBody>
          <a:bodyPr>
            <a:noAutofit/>
          </a:bodyPr>
          <a:lstStyle/>
          <a:p>
            <a:pPr marL="182880" indent="0">
              <a:buNone/>
            </a:pPr>
            <a:r>
              <a:rPr lang="ru-RU" sz="4800" dirty="0" smtClean="0"/>
              <a:t>Проект </a:t>
            </a:r>
            <a:r>
              <a:rPr lang="ru-RU" sz="4800" dirty="0" err="1" smtClean="0"/>
              <a:t>медиапланирования</a:t>
            </a:r>
            <a:r>
              <a:rPr lang="ru-RU" sz="4800" dirty="0" smtClean="0"/>
              <a:t> для сети отелей «</a:t>
            </a:r>
            <a:r>
              <a:rPr lang="en-US" sz="4800" dirty="0" smtClean="0"/>
              <a:t>***</a:t>
            </a:r>
            <a:r>
              <a:rPr lang="ru-RU" sz="4800" dirty="0" smtClean="0"/>
              <a:t>»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5981561"/>
            <a:ext cx="5637010" cy="882119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ГК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Мособлреклама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2016 год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63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916832"/>
            <a:ext cx="8784977" cy="3450696"/>
          </a:xfrm>
        </p:spPr>
        <p:txBody>
          <a:bodyPr>
            <a:normAutofit/>
          </a:bodyPr>
          <a:lstStyle/>
          <a:p>
            <a:r>
              <a:rPr lang="ru-RU" dirty="0"/>
              <a:t>Гостиничная сеть </a:t>
            </a:r>
            <a:r>
              <a:rPr lang="ru-RU" dirty="0" smtClean="0"/>
              <a:t>“</a:t>
            </a:r>
            <a:r>
              <a:rPr lang="en-US" dirty="0" smtClean="0"/>
              <a:t>***</a:t>
            </a:r>
            <a:r>
              <a:rPr lang="ru-RU" dirty="0" smtClean="0"/>
              <a:t>" </a:t>
            </a:r>
            <a:r>
              <a:rPr lang="ru-RU" dirty="0"/>
              <a:t>- это современные отели со стильными и комфортными номерами различных категорий; удобное местоположение и высококвалифицированный персонал.</a:t>
            </a:r>
          </a:p>
          <a:p>
            <a:r>
              <a:rPr lang="ru-RU" dirty="0"/>
              <a:t>Отели сети </a:t>
            </a:r>
            <a:r>
              <a:rPr lang="ru-RU" dirty="0" smtClean="0"/>
              <a:t>“</a:t>
            </a:r>
            <a:r>
              <a:rPr lang="en-US" dirty="0" smtClean="0"/>
              <a:t>****</a:t>
            </a:r>
            <a:r>
              <a:rPr lang="ru-RU" dirty="0" smtClean="0"/>
              <a:t>" </a:t>
            </a:r>
            <a:r>
              <a:rPr lang="ru-RU" dirty="0"/>
              <a:t>расположены в крупнейших городах России: в Екатеринбурге</a:t>
            </a:r>
            <a:r>
              <a:rPr lang="ru-RU" dirty="0">
                <a:solidFill>
                  <a:srgbClr val="FFC000"/>
                </a:solidFill>
              </a:rPr>
              <a:t> </a:t>
            </a:r>
            <a:r>
              <a:rPr lang="en-US" b="1" i="1" dirty="0" smtClean="0"/>
              <a:t>****</a:t>
            </a:r>
            <a:r>
              <a:rPr lang="ru-RU" dirty="0" smtClean="0"/>
              <a:t>, </a:t>
            </a:r>
            <a:r>
              <a:rPr lang="ru-RU" dirty="0"/>
              <a:t>в Нижнем Новгороде </a:t>
            </a:r>
            <a:r>
              <a:rPr lang="en-US" b="1" i="1" dirty="0" smtClean="0"/>
              <a:t>****</a:t>
            </a:r>
            <a:r>
              <a:rPr lang="ru-RU" dirty="0" smtClean="0"/>
              <a:t>, </a:t>
            </a:r>
            <a:r>
              <a:rPr lang="ru-RU" dirty="0"/>
              <a:t>в Новосибирске </a:t>
            </a:r>
            <a:r>
              <a:rPr lang="en-US" b="1" i="1" dirty="0" smtClean="0"/>
              <a:t>****</a:t>
            </a:r>
            <a:r>
              <a:rPr lang="ru-RU" dirty="0" smtClean="0"/>
              <a:t>, </a:t>
            </a:r>
            <a:r>
              <a:rPr lang="ru-RU" dirty="0"/>
              <a:t>в Ростове-на-Дону </a:t>
            </a:r>
            <a:r>
              <a:rPr lang="en-US" b="1" i="1" dirty="0" smtClean="0"/>
              <a:t>****</a:t>
            </a:r>
            <a:r>
              <a:rPr lang="ru-RU" dirty="0" smtClean="0"/>
              <a:t>, </a:t>
            </a:r>
            <a:r>
              <a:rPr lang="ru-RU" dirty="0"/>
              <a:t>в Сочи </a:t>
            </a:r>
            <a:r>
              <a:rPr lang="en-US" b="1" i="1" dirty="0" smtClean="0"/>
              <a:t>****</a:t>
            </a:r>
            <a:r>
              <a:rPr lang="ru-RU" b="1" i="1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5" y="404664"/>
            <a:ext cx="8928992" cy="1290472"/>
          </a:xfrm>
        </p:spPr>
        <p:txBody>
          <a:bodyPr>
            <a:noAutofit/>
          </a:bodyPr>
          <a:lstStyle/>
          <a:p>
            <a:r>
              <a:rPr lang="ru-RU" sz="3200" dirty="0" smtClean="0"/>
              <a:t>Общая справка об одном из профильных направлений деятельности клиента</a:t>
            </a:r>
            <a:endParaRPr lang="ru-RU" sz="3200" dirty="0"/>
          </a:p>
        </p:txBody>
      </p:sp>
      <p:pic>
        <p:nvPicPr>
          <p:cNvPr id="1026" name="Picture 2" descr="http://www.parkhotel-sochi.ru/upload/resize_cache/iblock/000/1162_775_1/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57" y="5052059"/>
            <a:ext cx="2360209" cy="18001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hotel-central.ru/upload/resize_cache/iblock/bb0/1162_775_1/001-(3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03" b="30229"/>
          <a:stretch/>
        </p:blipFill>
        <p:spPr bwMode="auto">
          <a:xfrm>
            <a:off x="2339753" y="5052059"/>
            <a:ext cx="2232248" cy="180594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rostovhotel.ru/upload/iblock/59c/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5052059"/>
            <a:ext cx="2304255" cy="18256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sochikurort.ru/assets/galleries/592/PED_1086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052060"/>
            <a:ext cx="2272728" cy="18256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68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4045" y="2060623"/>
            <a:ext cx="5472608" cy="49239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Ключевым активом компании, на базе которого будет выстроена коммуникационная стратегия, является один из гостиничных комплексов сети – отель </a:t>
            </a:r>
            <a:r>
              <a:rPr lang="ru-RU" b="1" dirty="0" smtClean="0"/>
              <a:t>«</a:t>
            </a:r>
            <a:r>
              <a:rPr lang="en-US" b="1" dirty="0" smtClean="0"/>
              <a:t>***</a:t>
            </a:r>
            <a:r>
              <a:rPr lang="ru-RU" b="1" dirty="0" smtClean="0"/>
              <a:t>».</a:t>
            </a:r>
          </a:p>
          <a:p>
            <a:r>
              <a:rPr lang="ru-RU" dirty="0" smtClean="0"/>
              <a:t>Расположен в г. Ялта</a:t>
            </a:r>
          </a:p>
          <a:p>
            <a:r>
              <a:rPr lang="ru-RU" dirty="0" smtClean="0"/>
              <a:t>Имеет статус 4-х звездочного отеля высокого уровня</a:t>
            </a:r>
          </a:p>
          <a:p>
            <a:r>
              <a:rPr lang="ru-RU" dirty="0" smtClean="0"/>
              <a:t>Имеет развитую развлекательную инфраструктуру</a:t>
            </a:r>
          </a:p>
          <a:p>
            <a:r>
              <a:rPr lang="ru-RU" dirty="0" smtClean="0"/>
              <a:t>Предоставляет возможность круглогодичного отдыха</a:t>
            </a:r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Ключевой объект продвижения</a:t>
            </a:r>
            <a:endParaRPr lang="ru-RU" dirty="0"/>
          </a:p>
        </p:txBody>
      </p:sp>
      <p:pic>
        <p:nvPicPr>
          <p:cNvPr id="2052" name="Picture 4" descr="http://sochikurort.ru/assets/galleries/592/PED_1086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51"/>
          <a:stretch/>
        </p:blipFill>
        <p:spPr bwMode="auto">
          <a:xfrm>
            <a:off x="5194029" y="2492896"/>
            <a:ext cx="3923928" cy="40593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68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675466"/>
            <a:ext cx="8640959" cy="3921885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Закрытие целого ряда заграничных туристических направлений для российских граждан, включая одни из самых популярных и доступных (Египет, Турция). Как следствие, переориентация потребителя туристических услуг на внутренний сегмент</a:t>
            </a:r>
            <a:r>
              <a:rPr lang="ru-RU" dirty="0"/>
              <a:t>.</a:t>
            </a:r>
            <a:endParaRPr lang="ru-RU" dirty="0" smtClean="0"/>
          </a:p>
          <a:p>
            <a:r>
              <a:rPr lang="ru-RU" dirty="0" smtClean="0"/>
              <a:t>Расширение географии внутренних туристических кластеров (полуостров Крым), большее разнообразие и альтернатива выбора внутреннего отдыха.</a:t>
            </a:r>
          </a:p>
          <a:p>
            <a:r>
              <a:rPr lang="ru-RU" dirty="0" smtClean="0"/>
              <a:t>Улучшение качества предоставляемых услуг в сегменте внутреннего туризма, государственная поддержка, увеличение объема частных инвестиций в развитие новых направлений.</a:t>
            </a:r>
          </a:p>
          <a:p>
            <a:r>
              <a:rPr lang="ru-RU" dirty="0" smtClean="0"/>
              <a:t>Развитие инфраструктуры объектов внутреннего туризма.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Тренды туристического рынка (внутренний туризм)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105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675466"/>
            <a:ext cx="8568951" cy="384987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В качестве основных конкурентов отеля «***» можно выделить такие гостиничные комплексы как:</a:t>
            </a:r>
          </a:p>
          <a:p>
            <a:r>
              <a:rPr lang="ru-RU" dirty="0" smtClean="0"/>
              <a:t>«***»;</a:t>
            </a:r>
          </a:p>
          <a:p>
            <a:r>
              <a:rPr lang="ru-RU" dirty="0" smtClean="0"/>
              <a:t>«***»;</a:t>
            </a:r>
          </a:p>
          <a:p>
            <a:r>
              <a:rPr lang="ru-RU" dirty="0" smtClean="0"/>
              <a:t>«***».</a:t>
            </a:r>
          </a:p>
          <a:p>
            <a:pPr marL="0" indent="0">
              <a:buNone/>
            </a:pPr>
            <a:r>
              <a:rPr lang="ru-RU" dirty="0" smtClean="0"/>
              <a:t>Стоит отметить, что со стороны перечисленных представителей отельного бизнеса  рекламной активности в Московской и Подмосковной географии не наблюдалось.</a:t>
            </a:r>
          </a:p>
          <a:p>
            <a:pPr marL="0" indent="0">
              <a:buNone/>
            </a:pPr>
            <a:r>
              <a:rPr lang="ru-RU" dirty="0" smtClean="0"/>
              <a:t>Основными зональным конкурентами выступают гостиничные комплексы г. Сочи. 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Конкурентная среда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967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66788" y="188640"/>
            <a:ext cx="9217024" cy="1656184"/>
          </a:xfrm>
        </p:spPr>
        <p:txBody>
          <a:bodyPr>
            <a:noAutofit/>
          </a:bodyPr>
          <a:lstStyle/>
          <a:p>
            <a:r>
              <a:rPr lang="ru-RU" dirty="0" smtClean="0"/>
              <a:t>Анализ потребителей</a:t>
            </a:r>
            <a:endParaRPr lang="ru-RU" dirty="0"/>
          </a:p>
        </p:txBody>
      </p:sp>
      <p:pic>
        <p:nvPicPr>
          <p:cNvPr id="3074" name="Picture 2" descr="http://www.profildance.by/images/pensioner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89" y="2276872"/>
            <a:ext cx="2870497" cy="21596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384564980"/>
              </p:ext>
            </p:extLst>
          </p:nvPr>
        </p:nvGraphicFramePr>
        <p:xfrm>
          <a:off x="-108520" y="4553743"/>
          <a:ext cx="9018736" cy="2304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6" name="Picture 4" descr="http://jtimes.ru/images/NATALI/0000999048-bigwww80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687" y="2272910"/>
            <a:ext cx="3242386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i1.tatar-inform.ru/image/2011_new/obshestvo/non_grat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073" y="2276872"/>
            <a:ext cx="2707415" cy="2156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96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elonblog.ru/wp-content/uploads/2014/11/2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636912"/>
            <a:ext cx="4139952" cy="31520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556743"/>
            <a:ext cx="4896544" cy="5184576"/>
          </a:xfrm>
        </p:spPr>
        <p:txBody>
          <a:bodyPr>
            <a:normAutofit/>
          </a:bodyPr>
          <a:lstStyle/>
          <a:p>
            <a:r>
              <a:rPr lang="ru-RU" dirty="0" smtClean="0"/>
              <a:t>Обеспеченная категория жителей Москвы и Московской области (возрастная категория 30-45 лет);</a:t>
            </a:r>
          </a:p>
          <a:p>
            <a:r>
              <a:rPr lang="ru-RU" dirty="0" smtClean="0"/>
              <a:t>Пожилые люди;</a:t>
            </a:r>
          </a:p>
          <a:p>
            <a:r>
              <a:rPr lang="ru-RU" dirty="0" smtClean="0"/>
              <a:t>«Невыездная» категория граждан (военнослужащие, сотрудники силовых и правоохранительных ведомств).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Целевая аудитория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276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1.bp.blogspot.com/-Cz_fYl_hCdo/U6ggn8MoNkI/AAAAAAAAXiM/qGKPLTLUTtc/s1600/%D0%B7%D0%B0%D0%B4%D0%B0%D1%87%D0%B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752974"/>
            <a:ext cx="2771775" cy="210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8019" y="2564904"/>
            <a:ext cx="7408333" cy="345069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Увеличение загрузки номерного фонда профильного объекта – отель «***» (с 80% до полной загрузки);</a:t>
            </a:r>
          </a:p>
          <a:p>
            <a:r>
              <a:rPr lang="ru-RU" dirty="0" smtClean="0"/>
              <a:t>Обеспечение позиционирования и устойчивого присутствия бренда («***») на рынке;</a:t>
            </a:r>
          </a:p>
          <a:p>
            <a:r>
              <a:rPr lang="ru-RU" dirty="0" smtClean="0"/>
              <a:t>Увеличение знания о рекламируемом комплексе у потенциальных клиентов отеля (отель «***»).</a:t>
            </a:r>
          </a:p>
          <a:p>
            <a:r>
              <a:rPr lang="ru-RU" dirty="0" smtClean="0"/>
              <a:t>Обеспечение устойчивого спроса на приобретение услуг гостиничного комплекса.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цели и задачи рекламной кампании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570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medina-center.ru/wp-content/uploads/2015/11/cad024_f74aa49fcd8c4486a51f0875c92543f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36912"/>
            <a:ext cx="3888432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916832"/>
            <a:ext cx="5184576" cy="435364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Щитовая наружная реклама (</a:t>
            </a:r>
            <a:r>
              <a:rPr lang="ru-RU" dirty="0" err="1" smtClean="0"/>
              <a:t>билборды</a:t>
            </a:r>
            <a:r>
              <a:rPr lang="ru-RU" dirty="0" smtClean="0"/>
              <a:t>, </a:t>
            </a:r>
            <a:r>
              <a:rPr lang="ru-RU" dirty="0" err="1" smtClean="0"/>
              <a:t>суперсайты</a:t>
            </a:r>
            <a:r>
              <a:rPr lang="ru-RU" dirty="0" smtClean="0"/>
              <a:t>);</a:t>
            </a:r>
          </a:p>
          <a:p>
            <a:r>
              <a:rPr lang="ru-RU" dirty="0" smtClean="0"/>
              <a:t>Транзитная реклама (</a:t>
            </a:r>
            <a:r>
              <a:rPr lang="ru-RU" dirty="0" err="1" smtClean="0"/>
              <a:t>мартшрутные</a:t>
            </a:r>
            <a:r>
              <a:rPr lang="ru-RU" dirty="0" smtClean="0"/>
              <a:t> транспортные средства);</a:t>
            </a:r>
          </a:p>
          <a:p>
            <a:r>
              <a:rPr lang="ru-RU" dirty="0" smtClean="0"/>
              <a:t>Остановочные павильоны;</a:t>
            </a:r>
          </a:p>
          <a:p>
            <a:r>
              <a:rPr lang="ru-RU" dirty="0" smtClean="0"/>
              <a:t>Объекты рекламной инфраструктуры, расположенные на вокзалах;</a:t>
            </a:r>
          </a:p>
          <a:p>
            <a:r>
              <a:rPr lang="ru-RU" dirty="0" smtClean="0"/>
              <a:t>Объекты рекламной инфраструктуры, расположенные в аэропортах;</a:t>
            </a:r>
          </a:p>
          <a:p>
            <a:r>
              <a:rPr lang="ru-RU" dirty="0" smtClean="0"/>
              <a:t>Рекламные возможности метро (</a:t>
            </a:r>
            <a:r>
              <a:rPr lang="en-US" dirty="0" err="1" smtClean="0"/>
              <a:t>wi-fi</a:t>
            </a:r>
            <a:r>
              <a:rPr lang="en-US" dirty="0" smtClean="0"/>
              <a:t> </a:t>
            </a:r>
            <a:r>
              <a:rPr lang="ru-RU" dirty="0" smtClean="0"/>
              <a:t>сеть);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Предлагаемые каналы коммуникации</a:t>
            </a:r>
            <a:endParaRPr lang="ru-RU" dirty="0"/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8449745"/>
              </p:ext>
            </p:extLst>
          </p:nvPr>
        </p:nvGraphicFramePr>
        <p:xfrm>
          <a:off x="0" y="5085184"/>
          <a:ext cx="9144000" cy="2571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7248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492896"/>
            <a:ext cx="8712967" cy="436510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ГК «</a:t>
            </a:r>
            <a:r>
              <a:rPr lang="ru-RU" dirty="0" err="1" smtClean="0"/>
              <a:t>Мособлреклама</a:t>
            </a:r>
            <a:r>
              <a:rPr lang="ru-RU" dirty="0" smtClean="0"/>
              <a:t>» предлагает рассмотреть вариант «сквозного» (непрерывного</a:t>
            </a:r>
            <a:r>
              <a:rPr lang="ru-RU" dirty="0"/>
              <a:t>)</a:t>
            </a:r>
            <a:r>
              <a:rPr lang="ru-RU" dirty="0" smtClean="0"/>
              <a:t> размещения на различных типах рекламных конструкций.</a:t>
            </a:r>
          </a:p>
          <a:p>
            <a:r>
              <a:rPr lang="ru-RU" dirty="0" smtClean="0"/>
              <a:t>Срок размещения  - </a:t>
            </a:r>
            <a:r>
              <a:rPr lang="ru-RU" b="1" dirty="0" smtClean="0"/>
              <a:t>июнь – сентябрь 2016г.</a:t>
            </a:r>
          </a:p>
          <a:p>
            <a:r>
              <a:rPr lang="ru-RU" dirty="0" smtClean="0"/>
              <a:t>География присутствия – </a:t>
            </a:r>
            <a:r>
              <a:rPr lang="ru-RU" b="1" dirty="0" smtClean="0"/>
              <a:t>Москва и Московская область.</a:t>
            </a:r>
          </a:p>
          <a:p>
            <a:r>
              <a:rPr lang="ru-RU" dirty="0" smtClean="0"/>
              <a:t>Охват – Москва (</a:t>
            </a:r>
            <a:r>
              <a:rPr lang="ru-RU" b="1" dirty="0" smtClean="0"/>
              <a:t>основные транспортные магистрали, метро</a:t>
            </a:r>
            <a:r>
              <a:rPr lang="ru-RU" dirty="0" smtClean="0"/>
              <a:t>), МО </a:t>
            </a:r>
            <a:r>
              <a:rPr lang="ru-RU" b="1" dirty="0" smtClean="0"/>
              <a:t>(«</a:t>
            </a:r>
            <a:r>
              <a:rPr lang="ru-RU" b="1" dirty="0" err="1" smtClean="0"/>
              <a:t>вылетные</a:t>
            </a:r>
            <a:r>
              <a:rPr lang="ru-RU" b="1" dirty="0" smtClean="0"/>
              <a:t>» магистрали (Киевское ш., Домодедовское ш., Ленинградское ш., Международное ш., МКАД)), аэропортовые и вокзальные зоны.</a:t>
            </a:r>
          </a:p>
          <a:p>
            <a:pPr marL="0" indent="0">
              <a:buNone/>
            </a:pPr>
            <a:r>
              <a:rPr lang="ru-RU" dirty="0" smtClean="0"/>
              <a:t>ВАЖНО! Обеспечить непрерывный характер взаимодействия с целевой аудиторией, широкий охват присутствия, мощное воздействие на ЦА.</a:t>
            </a:r>
          </a:p>
          <a:p>
            <a:pPr marL="0" indent="0">
              <a:buNone/>
            </a:pPr>
            <a:r>
              <a:rPr lang="ru-RU" dirty="0" smtClean="0"/>
              <a:t>Возможно рассмотреть ротацию в определении приоритетных каналов коммуникации. 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Период, география и охват рекламной кампании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8744597"/>
              </p:ext>
            </p:extLst>
          </p:nvPr>
        </p:nvGraphicFramePr>
        <p:xfrm>
          <a:off x="0" y="836712"/>
          <a:ext cx="9144000" cy="2571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563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4024566"/>
            <a:ext cx="7920880" cy="3450696"/>
          </a:xfrm>
        </p:spPr>
        <p:txBody>
          <a:bodyPr>
            <a:normAutofit/>
          </a:bodyPr>
          <a:lstStyle/>
          <a:p>
            <a:r>
              <a:rPr lang="ru-RU" sz="2200" dirty="0" smtClean="0"/>
              <a:t>Широкий охват аудитории;</a:t>
            </a:r>
          </a:p>
          <a:p>
            <a:r>
              <a:rPr lang="ru-RU" sz="2200" dirty="0" smtClean="0"/>
              <a:t>Частота и гибкость в реализации рекламных кампаний;</a:t>
            </a:r>
          </a:p>
          <a:p>
            <a:r>
              <a:rPr lang="ru-RU" sz="2200" dirty="0" smtClean="0"/>
              <a:t>Относительно невысокая стоимость рекламного контакта;</a:t>
            </a:r>
          </a:p>
          <a:p>
            <a:r>
              <a:rPr lang="ru-RU" sz="2200" dirty="0" smtClean="0"/>
              <a:t>Возможность долговременного воздействия на аудиторию;</a:t>
            </a:r>
          </a:p>
          <a:p>
            <a:r>
              <a:rPr lang="ru-RU" sz="2200" dirty="0" smtClean="0"/>
              <a:t>Большое количество рекламных контактов;</a:t>
            </a:r>
          </a:p>
          <a:p>
            <a:r>
              <a:rPr lang="ru-RU" sz="2200" dirty="0" smtClean="0"/>
              <a:t>Четкое обозначение географических границ воздействия рекламы.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Наружная реклама (щитовая)</a:t>
            </a:r>
          </a:p>
        </p:txBody>
      </p:sp>
      <p:pic>
        <p:nvPicPr>
          <p:cNvPr id="7170" name="Picture 2" descr="http://intellect-video.com/img_lib2/2014/12/1418126367_d9b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56792"/>
            <a:ext cx="2808312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morisson.ru/images/portfolio/main/1/c544db94d1b9b2328cfe3baef52a8ef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39" y="1556792"/>
            <a:ext cx="2827281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freelancejob.ru/upload/291/2555491672828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556792"/>
            <a:ext cx="2880320" cy="21602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86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246" y="1556792"/>
            <a:ext cx="3321799" cy="2492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5123" name="Рисунок 1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992" y="4071264"/>
            <a:ext cx="3322053" cy="2670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4825" y="2033464"/>
            <a:ext cx="5616624" cy="48245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Зона присутствия:</a:t>
            </a:r>
          </a:p>
          <a:p>
            <a:r>
              <a:rPr lang="ru-RU" dirty="0" smtClean="0"/>
              <a:t>МКАД (внешняя и внутренняя стороны), равномерное распределение инвентаря. Количество сторон – </a:t>
            </a:r>
            <a:r>
              <a:rPr lang="ru-RU" b="1" dirty="0" smtClean="0"/>
              <a:t>14</a:t>
            </a:r>
            <a:r>
              <a:rPr lang="ru-RU" dirty="0" smtClean="0"/>
              <a:t>.;</a:t>
            </a:r>
          </a:p>
          <a:p>
            <a:r>
              <a:rPr lang="ru-RU" dirty="0" smtClean="0"/>
              <a:t>Киевское шоссе (удаленность до аэропорта Внуково), кластерное присутствие, совмещение сторон ББ (3х6) и СС (4х12). Количество сторон – </a:t>
            </a:r>
            <a:r>
              <a:rPr lang="ru-RU" b="1" dirty="0" smtClean="0"/>
              <a:t>10</a:t>
            </a:r>
            <a:r>
              <a:rPr lang="ru-RU" dirty="0" smtClean="0"/>
              <a:t>.;</a:t>
            </a:r>
          </a:p>
          <a:p>
            <a:r>
              <a:rPr lang="ru-RU" dirty="0" smtClean="0"/>
              <a:t>Домодедовское шоссе (удаленность до аэропорта Домодедово), кластерное присутствие, совмещение сторон ББ (3х6) и СС (4х12, 5х15). Количество сторон – </a:t>
            </a:r>
            <a:r>
              <a:rPr lang="ru-RU" b="1" dirty="0" smtClean="0"/>
              <a:t>10</a:t>
            </a:r>
            <a:r>
              <a:rPr lang="ru-RU" dirty="0" smtClean="0"/>
              <a:t>.</a:t>
            </a:r>
          </a:p>
          <a:p>
            <a:r>
              <a:rPr lang="ru-RU" dirty="0" smtClean="0"/>
              <a:t>Ленинградское шоссе (удаленность до съезда на Международное шоссе), СС (4х12, 5х15). Количество сторон – </a:t>
            </a:r>
            <a:r>
              <a:rPr lang="ru-RU" b="1" dirty="0" smtClean="0"/>
              <a:t>2</a:t>
            </a:r>
            <a:r>
              <a:rPr lang="ru-RU" dirty="0" smtClean="0"/>
              <a:t>.</a:t>
            </a:r>
          </a:p>
          <a:p>
            <a:r>
              <a:rPr lang="ru-RU" dirty="0" smtClean="0"/>
              <a:t>Международное шоссе (удаленность до аэропорта Шереметьево), СС (4х12, 5х15). Количество сторон – </a:t>
            </a:r>
            <a:r>
              <a:rPr lang="ru-RU" b="1" dirty="0" smtClean="0"/>
              <a:t>2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Наружная реклама (щитовая)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63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0298" y="1916832"/>
            <a:ext cx="3816424" cy="482453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Предложенный вариант присутствия гарантирует широкий охват, мощное целевое воздействие.</a:t>
            </a:r>
          </a:p>
          <a:p>
            <a:r>
              <a:rPr lang="ru-RU" dirty="0" smtClean="0"/>
              <a:t>Выбранные направления являются наиболее трафиковыми (среднее количество контактов на МКАД – около 170.000 в день).</a:t>
            </a:r>
          </a:p>
          <a:p>
            <a:r>
              <a:rPr lang="ru-RU" dirty="0" smtClean="0"/>
              <a:t>Целевые направления (Киевское, Домодедовское, Ленинградское и Международное шоссе) - </a:t>
            </a:r>
            <a:r>
              <a:rPr lang="ru-RU" dirty="0" err="1" smtClean="0"/>
              <a:t>вылетные</a:t>
            </a:r>
            <a:r>
              <a:rPr lang="ru-RU" dirty="0" smtClean="0"/>
              <a:t> магистрали.</a:t>
            </a:r>
          </a:p>
          <a:p>
            <a:r>
              <a:rPr lang="ru-RU" dirty="0" smtClean="0"/>
              <a:t>Кластерный формат  установки адресов </a:t>
            </a:r>
            <a:r>
              <a:rPr lang="ru-RU" dirty="0"/>
              <a:t>(несколько РК подряд)</a:t>
            </a:r>
            <a:r>
              <a:rPr lang="ru-RU" dirty="0" smtClean="0"/>
              <a:t> считается наиболее эффективным и эффектным.</a:t>
            </a:r>
          </a:p>
          <a:p>
            <a:r>
              <a:rPr lang="ru-RU" dirty="0" smtClean="0"/>
              <a:t>Комбинированный вариант трансляции (сочетание РК разного формата) позволит обеспечить узнаваемость бренда. </a:t>
            </a:r>
          </a:p>
          <a:p>
            <a:r>
              <a:rPr lang="ru-RU" dirty="0" smtClean="0"/>
              <a:t>Наличие в адресной программе РК большого формата способствует повышению </a:t>
            </a:r>
            <a:r>
              <a:rPr lang="ru-RU" dirty="0" err="1" smtClean="0"/>
              <a:t>репутационного</a:t>
            </a:r>
            <a:r>
              <a:rPr lang="ru-RU" dirty="0" smtClean="0"/>
              <a:t> капитала рекламируемого продукта и увеличению лояльности со стороны потенциального потребителя.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Наружная реклама (щитовая</a:t>
            </a:r>
            <a:r>
              <a:rPr lang="ru-RU" dirty="0" smtClean="0"/>
              <a:t>)</a:t>
            </a:r>
            <a:br>
              <a:rPr lang="ru-RU" dirty="0" smtClean="0"/>
            </a:br>
            <a:r>
              <a:rPr lang="ru-RU" dirty="0" smtClean="0"/>
              <a:t>карта рекламных адресов</a:t>
            </a:r>
            <a:endParaRPr lang="ru-RU" dirty="0"/>
          </a:p>
        </p:txBody>
      </p:sp>
      <p:pic>
        <p:nvPicPr>
          <p:cNvPr id="6" name="Карта"/>
          <p:cNvPicPr>
            <a:picLocks noChangeAspect="1"/>
          </p:cNvPicPr>
          <p:nvPr/>
        </p:nvPicPr>
        <p:blipFill rotWithShape="1">
          <a:blip r:embed="rId2" cstate="print"/>
          <a:srcRect l="31682" t="9600" r="34159" b="13832"/>
          <a:stretch/>
        </p:blipFill>
        <p:spPr>
          <a:xfrm>
            <a:off x="4139952" y="1844824"/>
            <a:ext cx="4824536" cy="4824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89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Период размещения (</a:t>
            </a:r>
            <a:r>
              <a:rPr lang="ru-RU" b="1" dirty="0" smtClean="0"/>
              <a:t>июнь-сентябрь 2016</a:t>
            </a:r>
            <a:r>
              <a:rPr lang="ru-RU" dirty="0" smtClean="0"/>
              <a:t>).</a:t>
            </a:r>
          </a:p>
          <a:p>
            <a:r>
              <a:rPr lang="ru-RU" dirty="0" smtClean="0"/>
              <a:t>Стоимость размещения составляет </a:t>
            </a:r>
            <a:r>
              <a:rPr lang="ru-RU" b="1" dirty="0" smtClean="0"/>
              <a:t>17.960.000 рублей с НДС</a:t>
            </a:r>
            <a:r>
              <a:rPr lang="ru-RU" dirty="0" smtClean="0"/>
              <a:t> (</a:t>
            </a:r>
            <a:r>
              <a:rPr lang="ru-RU" b="1" dirty="0" smtClean="0"/>
              <a:t>4.490.000 рублей в месяц с НДС</a:t>
            </a:r>
            <a:r>
              <a:rPr lang="ru-RU" dirty="0" smtClean="0"/>
              <a:t>).</a:t>
            </a:r>
          </a:p>
          <a:p>
            <a:r>
              <a:rPr lang="ru-RU" dirty="0" smtClean="0"/>
              <a:t>Стоимость включает:</a:t>
            </a:r>
          </a:p>
          <a:p>
            <a:pPr marL="0" indent="0">
              <a:buNone/>
            </a:pPr>
            <a:r>
              <a:rPr lang="ru-RU" dirty="0" smtClean="0"/>
              <a:t>-размещение рекламной информации;</a:t>
            </a:r>
          </a:p>
          <a:p>
            <a:pPr marL="0" indent="0">
              <a:buNone/>
            </a:pPr>
            <a:r>
              <a:rPr lang="ru-RU" dirty="0" smtClean="0"/>
              <a:t>-обслуживание рекламной конструкции в течении всего периода размещения;</a:t>
            </a:r>
          </a:p>
          <a:p>
            <a:pPr marL="0" indent="0">
              <a:buNone/>
            </a:pPr>
            <a:r>
              <a:rPr lang="ru-RU" dirty="0" smtClean="0"/>
              <a:t>-производство </a:t>
            </a:r>
            <a:r>
              <a:rPr lang="ru-RU" dirty="0" err="1" smtClean="0"/>
              <a:t>рекламоносителей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-монтаж, демонтаж </a:t>
            </a:r>
            <a:r>
              <a:rPr lang="ru-RU" dirty="0" err="1" smtClean="0"/>
              <a:t>рекламоносителей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-предоставление плановых фотоотчетов.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Наружная реклама (щитовая</a:t>
            </a:r>
            <a:r>
              <a:rPr lang="ru-RU" dirty="0" smtClean="0"/>
              <a:t>)</a:t>
            </a:r>
            <a:br>
              <a:rPr lang="ru-RU" dirty="0" smtClean="0"/>
            </a:br>
            <a:r>
              <a:rPr lang="ru-RU" dirty="0" smtClean="0"/>
              <a:t>(бюджет рекламной кампании)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386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1772816"/>
            <a:ext cx="8646412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/>
              <a:t>Социально-демографический состав аудитории автомобилистов и их </a:t>
            </a:r>
            <a:r>
              <a:rPr lang="ru-RU" sz="2200" b="1" dirty="0" smtClean="0"/>
              <a:t>пассажиров:</a:t>
            </a:r>
            <a:endParaRPr lang="ru-RU" sz="2200" b="1" dirty="0"/>
          </a:p>
          <a:p>
            <a:r>
              <a:rPr lang="ru-RU" sz="2200" b="1" dirty="0"/>
              <a:t>Возраст:</a:t>
            </a:r>
            <a:r>
              <a:rPr lang="ru-RU" sz="2200" dirty="0"/>
              <a:t> 18-46 лет (95%) - активная трудоспособная часть </a:t>
            </a:r>
            <a:r>
              <a:rPr lang="ru-RU" sz="2200" dirty="0" smtClean="0"/>
              <a:t>населения</a:t>
            </a:r>
          </a:p>
          <a:p>
            <a:r>
              <a:rPr lang="ru-RU" sz="2200" b="1" dirty="0" smtClean="0"/>
              <a:t>Пол</a:t>
            </a:r>
            <a:r>
              <a:rPr lang="ru-RU" sz="2200" b="1" dirty="0"/>
              <a:t>:</a:t>
            </a:r>
            <a:r>
              <a:rPr lang="ru-RU" sz="2200" dirty="0"/>
              <a:t> женщины - 37%, мужчины - 63</a:t>
            </a:r>
            <a:r>
              <a:rPr lang="ru-RU" sz="2200" dirty="0" smtClean="0"/>
              <a:t>%</a:t>
            </a:r>
          </a:p>
          <a:p>
            <a:r>
              <a:rPr lang="ru-RU" sz="2200" b="1" dirty="0" smtClean="0"/>
              <a:t>Образование</a:t>
            </a:r>
            <a:r>
              <a:rPr lang="ru-RU" sz="2200" b="1" dirty="0"/>
              <a:t>:</a:t>
            </a:r>
            <a:r>
              <a:rPr lang="ru-RU" sz="2200" dirty="0"/>
              <a:t> высшее - 63</a:t>
            </a:r>
            <a:r>
              <a:rPr lang="ru-RU" sz="2200" dirty="0" smtClean="0"/>
              <a:t>%</a:t>
            </a:r>
          </a:p>
          <a:p>
            <a:r>
              <a:rPr lang="ru-RU" sz="2200" b="1" dirty="0" smtClean="0"/>
              <a:t>Доходы</a:t>
            </a:r>
            <a:r>
              <a:rPr lang="ru-RU" sz="2200" b="1" dirty="0"/>
              <a:t>:</a:t>
            </a:r>
            <a:r>
              <a:rPr lang="ru-RU" sz="2200" dirty="0"/>
              <a:t> выше среднего - 88</a:t>
            </a:r>
            <a:r>
              <a:rPr lang="ru-RU" sz="2200" dirty="0" smtClean="0"/>
              <a:t>%</a:t>
            </a:r>
          </a:p>
          <a:p>
            <a:r>
              <a:rPr lang="ru-RU" sz="2200" b="1" dirty="0" smtClean="0"/>
              <a:t>Род </a:t>
            </a:r>
            <a:r>
              <a:rPr lang="ru-RU" sz="2200" b="1" dirty="0"/>
              <a:t>деятельности:</a:t>
            </a:r>
            <a:r>
              <a:rPr lang="ru-RU" sz="2200" dirty="0"/>
              <a:t> </a:t>
            </a:r>
            <a:r>
              <a:rPr lang="ru-RU" sz="2200" dirty="0" err="1"/>
              <a:t>руководители+менеджеры</a:t>
            </a:r>
            <a:r>
              <a:rPr lang="ru-RU" sz="2200" dirty="0"/>
              <a:t> - 77%</a:t>
            </a:r>
          </a:p>
          <a:p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Транзитная реклама (маршрутные транспортные средства)</a:t>
            </a:r>
            <a:endParaRPr lang="ru-RU" dirty="0"/>
          </a:p>
        </p:txBody>
      </p:sp>
      <p:pic>
        <p:nvPicPr>
          <p:cNvPr id="8194" name="Picture 2" descr="http://kon-kom.ru/d/75548/d/img_0661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941168"/>
            <a:ext cx="2016224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sostav.ru/blogs/images/feeds/16/3004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3"/>
          <a:stretch/>
        </p:blipFill>
        <p:spPr bwMode="auto">
          <a:xfrm>
            <a:off x="2411760" y="4930850"/>
            <a:ext cx="2046861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sostav.ru/blogs/images/feeds/10/185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868" y="4941167"/>
            <a:ext cx="2136504" cy="1563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smm-art.ru/uploads/posts/2016-01/1452678528_582119_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0"/>
          <a:stretch/>
        </p:blipFill>
        <p:spPr bwMode="auto">
          <a:xfrm>
            <a:off x="6953236" y="4897286"/>
            <a:ext cx="2016705" cy="1628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79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1772816"/>
            <a:ext cx="4320479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Зона присутствия и охват:</a:t>
            </a:r>
          </a:p>
          <a:p>
            <a:pPr marL="0" indent="0">
              <a:buNone/>
            </a:pPr>
            <a:r>
              <a:rPr lang="ru-RU" sz="2000" dirty="0" smtClean="0"/>
              <a:t>ГК </a:t>
            </a:r>
            <a:r>
              <a:rPr lang="ru-RU" sz="2000" dirty="0" err="1" smtClean="0"/>
              <a:t>Мособлреклама</a:t>
            </a:r>
            <a:r>
              <a:rPr lang="ru-RU" sz="2000" dirty="0" smtClean="0"/>
              <a:t> предлагает размещение на </a:t>
            </a:r>
            <a:r>
              <a:rPr lang="ru-RU" sz="2000" b="1" dirty="0" smtClean="0"/>
              <a:t>100 бортах </a:t>
            </a:r>
            <a:r>
              <a:rPr lang="ru-RU" sz="2000" dirty="0" smtClean="0"/>
              <a:t>маршрутных транспортных средств.</a:t>
            </a:r>
          </a:p>
          <a:p>
            <a:pPr marL="0" indent="0">
              <a:buNone/>
            </a:pPr>
            <a:r>
              <a:rPr lang="ru-RU" sz="2000" dirty="0" smtClean="0"/>
              <a:t>Вариант размещения</a:t>
            </a:r>
          </a:p>
          <a:p>
            <a:pPr marL="0" indent="0">
              <a:buNone/>
            </a:pPr>
            <a:r>
              <a:rPr lang="ru-RU" sz="2000" dirty="0" smtClean="0"/>
              <a:t>Предлагаемый вариант трансляции является наиболее эффективным в соотношении затрат и прогнозируемого эффекта.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Транзитная реклама (маршрутные транспортные средства)</a:t>
            </a:r>
            <a:endParaRPr lang="ru-RU" dirty="0"/>
          </a:p>
        </p:txBody>
      </p:sp>
      <p:pic>
        <p:nvPicPr>
          <p:cNvPr id="8194" name="Picture 2" descr="http://kon-kom.ru/d/75548/d/img_0661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941168"/>
            <a:ext cx="2016224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sostav.ru/blogs/images/feeds/16/3004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3"/>
          <a:stretch/>
        </p:blipFill>
        <p:spPr bwMode="auto">
          <a:xfrm>
            <a:off x="2411760" y="4930850"/>
            <a:ext cx="2046861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sostav.ru/blogs/images/feeds/10/185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868" y="4941167"/>
            <a:ext cx="2136504" cy="1563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smm-art.ru/uploads/posts/2016-01/1452678528_582119_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0"/>
          <a:stretch/>
        </p:blipFill>
        <p:spPr bwMode="auto">
          <a:xfrm>
            <a:off x="6953236" y="4897286"/>
            <a:ext cx="2016705" cy="1628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 вправо 3"/>
          <p:cNvSpPr/>
          <p:nvPr/>
        </p:nvSpPr>
        <p:spPr>
          <a:xfrm>
            <a:off x="2850036" y="2996952"/>
            <a:ext cx="2009996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Предлагаемый 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30" r="28469"/>
          <a:stretch/>
        </p:blipFill>
        <p:spPr>
          <a:xfrm>
            <a:off x="4937544" y="2027660"/>
            <a:ext cx="4031384" cy="2658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3942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Транзитная реклама (маршрутные транспортные средства)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88840"/>
            <a:ext cx="8856984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598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5" y="1844824"/>
            <a:ext cx="2664296" cy="4824536"/>
          </a:xfrm>
        </p:spPr>
        <p:txBody>
          <a:bodyPr>
            <a:normAutofit fontScale="85000" lnSpcReduction="10000"/>
          </a:bodyPr>
          <a:lstStyle/>
          <a:p>
            <a:r>
              <a:rPr lang="ru-RU" sz="1200" dirty="0"/>
              <a:t>Аэропорт Шереметьево (большинство терминалов</a:t>
            </a:r>
            <a:r>
              <a:rPr lang="ru-RU" sz="1200" dirty="0" smtClean="0"/>
              <a:t>);</a:t>
            </a:r>
          </a:p>
          <a:p>
            <a:r>
              <a:rPr lang="ru-RU" sz="1200" dirty="0"/>
              <a:t>ВДНХ ст.м.-</a:t>
            </a:r>
            <a:r>
              <a:rPr lang="ru-RU" sz="1200" dirty="0" err="1"/>
              <a:t>просп.Мира</a:t>
            </a:r>
            <a:r>
              <a:rPr lang="ru-RU" sz="1200" dirty="0"/>
              <a:t> - </a:t>
            </a:r>
            <a:r>
              <a:rPr lang="ru-RU" sz="1200" dirty="0" err="1" smtClean="0"/>
              <a:t>ул.Ростокинская</a:t>
            </a:r>
            <a:r>
              <a:rPr lang="ru-RU" sz="1200" dirty="0" smtClean="0"/>
              <a:t>;</a:t>
            </a:r>
          </a:p>
          <a:p>
            <a:r>
              <a:rPr lang="ru-RU" sz="1200" dirty="0"/>
              <a:t>Юго-Западная </a:t>
            </a:r>
            <a:r>
              <a:rPr lang="ru-RU" sz="1200" dirty="0" err="1"/>
              <a:t>ст.м</a:t>
            </a:r>
            <a:r>
              <a:rPr lang="ru-RU" sz="1200" dirty="0"/>
              <a:t>.-Вернадского </a:t>
            </a:r>
            <a:r>
              <a:rPr lang="ru-RU" sz="1200" dirty="0" smtClean="0"/>
              <a:t>проспект;</a:t>
            </a:r>
          </a:p>
          <a:p>
            <a:r>
              <a:rPr lang="ru-RU" sz="1200" dirty="0" err="1"/>
              <a:t>Тропаревская</a:t>
            </a:r>
            <a:r>
              <a:rPr lang="ru-RU" sz="1200" dirty="0"/>
              <a:t> улица - </a:t>
            </a:r>
            <a:r>
              <a:rPr lang="ru-RU" sz="1200" dirty="0" err="1"/>
              <a:t>Никулинская</a:t>
            </a:r>
            <a:r>
              <a:rPr lang="ru-RU" sz="1200" dirty="0"/>
              <a:t> улица - Озерная улица - </a:t>
            </a:r>
            <a:r>
              <a:rPr lang="ru-RU" sz="1200" dirty="0" err="1"/>
              <a:t>Боровское</a:t>
            </a:r>
            <a:r>
              <a:rPr lang="ru-RU" sz="1200" dirty="0"/>
              <a:t> </a:t>
            </a:r>
            <a:r>
              <a:rPr lang="ru-RU" sz="1200" dirty="0" smtClean="0"/>
              <a:t>шоссе;</a:t>
            </a:r>
          </a:p>
          <a:p>
            <a:r>
              <a:rPr lang="ru-RU" sz="1200" dirty="0" smtClean="0"/>
              <a:t>Каширское </a:t>
            </a:r>
            <a:r>
              <a:rPr lang="ru-RU" sz="1200" dirty="0"/>
              <a:t>шоссе, с. Ям, Горки, Петровское, Каширское шоссе,  Ореховый б-р, Шипиловский проезд-Домодедовская м</a:t>
            </a:r>
            <a:r>
              <a:rPr lang="ru-RU" sz="1200" dirty="0" smtClean="0"/>
              <a:t>.;</a:t>
            </a:r>
          </a:p>
          <a:p>
            <a:r>
              <a:rPr lang="ru-RU" sz="1200" dirty="0" err="1"/>
              <a:t>Лермонтовский</a:t>
            </a:r>
            <a:r>
              <a:rPr lang="ru-RU" sz="1200" dirty="0"/>
              <a:t> проспект - Октябрьский проспект - Рязанское </a:t>
            </a:r>
            <a:r>
              <a:rPr lang="ru-RU" sz="1200" dirty="0" smtClean="0"/>
              <a:t>шоссе;</a:t>
            </a:r>
          </a:p>
          <a:p>
            <a:r>
              <a:rPr lang="ru-RU" sz="1200" dirty="0"/>
              <a:t>МКАД - Ярославское ш. - </a:t>
            </a:r>
            <a:r>
              <a:rPr lang="ru-RU" sz="1200" dirty="0" err="1"/>
              <a:t>просп.Мира</a:t>
            </a:r>
            <a:r>
              <a:rPr lang="ru-RU" sz="1200" dirty="0"/>
              <a:t>-ВВЦ (сев</a:t>
            </a:r>
            <a:r>
              <a:rPr lang="ru-RU" sz="1200" dirty="0" smtClean="0"/>
              <a:t>.);</a:t>
            </a:r>
          </a:p>
          <a:p>
            <a:r>
              <a:rPr lang="ru-RU" sz="1200" dirty="0"/>
              <a:t> "Москва - Нижний-Новгород" - Сталеваров ул. - Зеленый пр. - Свободный пр. (Балашиха)-Свободный пр. (Балашиха</a:t>
            </a:r>
            <a:r>
              <a:rPr lang="ru-RU" sz="1200" dirty="0" smtClean="0"/>
              <a:t>);</a:t>
            </a:r>
          </a:p>
          <a:p>
            <a:r>
              <a:rPr lang="ru-RU" sz="1200" dirty="0"/>
              <a:t>Киевская </a:t>
            </a:r>
            <a:r>
              <a:rPr lang="ru-RU" sz="1200" dirty="0" err="1"/>
              <a:t>ст.м</a:t>
            </a:r>
            <a:r>
              <a:rPr lang="ru-RU" sz="1200" dirty="0"/>
              <a:t>.-Киевская </a:t>
            </a:r>
            <a:r>
              <a:rPr lang="ru-RU" sz="1200" dirty="0" err="1"/>
              <a:t>ст.м</a:t>
            </a:r>
            <a:r>
              <a:rPr lang="ru-RU" sz="1200" dirty="0"/>
              <a:t>. (Киевский вокзал) - Тараса Шевченко, </a:t>
            </a:r>
            <a:r>
              <a:rPr lang="ru-RU" sz="1200" dirty="0" err="1"/>
              <a:t>наб</a:t>
            </a:r>
            <a:r>
              <a:rPr lang="ru-RU" sz="1200" dirty="0"/>
              <a:t> - </a:t>
            </a:r>
            <a:r>
              <a:rPr lang="ru-RU" sz="1200" dirty="0" err="1"/>
              <a:t>Дорогомиловская</a:t>
            </a:r>
            <a:r>
              <a:rPr lang="ru-RU" sz="1200" dirty="0"/>
              <a:t> Б., </a:t>
            </a:r>
            <a:r>
              <a:rPr lang="ru-RU" sz="1200" dirty="0" err="1"/>
              <a:t>ул</a:t>
            </a:r>
            <a:r>
              <a:rPr lang="ru-RU" sz="1200" dirty="0"/>
              <a:t> - Кутузовский, </a:t>
            </a:r>
            <a:r>
              <a:rPr lang="ru-RU" sz="1200" dirty="0" err="1"/>
              <a:t>пр-кт</a:t>
            </a:r>
            <a:r>
              <a:rPr lang="ru-RU" sz="1200" dirty="0"/>
              <a:t> - Можайское, ш - Вяземская, </a:t>
            </a:r>
            <a:r>
              <a:rPr lang="ru-RU" sz="1200" dirty="0" err="1"/>
              <a:t>ул</a:t>
            </a:r>
            <a:r>
              <a:rPr lang="ru-RU" sz="1200" dirty="0"/>
              <a:t> - </a:t>
            </a:r>
            <a:r>
              <a:rPr lang="ru-RU" sz="1200" dirty="0" err="1"/>
              <a:t>Сколковское</a:t>
            </a:r>
            <a:r>
              <a:rPr lang="ru-RU" sz="1200" dirty="0"/>
              <a:t>, ш - </a:t>
            </a:r>
            <a:r>
              <a:rPr lang="ru-RU" sz="1200" dirty="0" err="1"/>
              <a:t>Немчиново</a:t>
            </a:r>
            <a:r>
              <a:rPr lang="ru-RU" sz="1200" dirty="0"/>
              <a:t> п.-</a:t>
            </a:r>
            <a:r>
              <a:rPr lang="ru-RU" sz="1200" dirty="0" err="1"/>
              <a:t>Немчиново</a:t>
            </a:r>
            <a:r>
              <a:rPr lang="ru-RU" sz="1200" dirty="0"/>
              <a:t> п</a:t>
            </a:r>
            <a:r>
              <a:rPr lang="ru-RU" sz="1200" dirty="0" smtClean="0"/>
              <a:t>.;</a:t>
            </a:r>
          </a:p>
          <a:p>
            <a:r>
              <a:rPr lang="ru-RU" sz="1200" dirty="0"/>
              <a:t>гостиница Останкино-ул. Мал. Ботаническая - ул. Ботаническая - ул. Академика Королева- Останкинский пр. - Проспект Мира</a:t>
            </a:r>
            <a:endParaRPr lang="ru-RU" sz="1200" dirty="0" smtClean="0"/>
          </a:p>
          <a:p>
            <a:endParaRPr lang="ru-RU" sz="1200" dirty="0" smtClean="0"/>
          </a:p>
          <a:p>
            <a:endParaRPr lang="ru-RU" sz="1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2242592" cy="1252728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Некоторые из основных направлений, представленных в программе:</a:t>
            </a:r>
            <a:endParaRPr lang="ru-RU" sz="1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9596" t="6204" r="47461" b="17457"/>
          <a:stretch/>
        </p:blipFill>
        <p:spPr>
          <a:xfrm>
            <a:off x="2915816" y="0"/>
            <a:ext cx="62281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7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Стоимость проведения рекламной кампании (период июнь-август 2016) составляет </a:t>
            </a:r>
            <a:r>
              <a:rPr lang="ru-RU" b="1" dirty="0" smtClean="0"/>
              <a:t>1.805.000 рублей </a:t>
            </a:r>
            <a:r>
              <a:rPr lang="ru-RU" dirty="0" smtClean="0"/>
              <a:t>(</a:t>
            </a:r>
            <a:r>
              <a:rPr lang="ru-RU" b="1" dirty="0" smtClean="0"/>
              <a:t>601.000 рублей в месяц</a:t>
            </a:r>
            <a:r>
              <a:rPr lang="ru-RU" dirty="0" smtClean="0"/>
              <a:t>).</a:t>
            </a:r>
          </a:p>
          <a:p>
            <a:r>
              <a:rPr lang="ru-RU" dirty="0" smtClean="0"/>
              <a:t>В цену включены:</a:t>
            </a:r>
          </a:p>
          <a:p>
            <a:r>
              <a:rPr lang="ru-RU" dirty="0" smtClean="0"/>
              <a:t>-НДС 18%;</a:t>
            </a:r>
          </a:p>
          <a:p>
            <a:r>
              <a:rPr lang="ru-RU" dirty="0" smtClean="0"/>
              <a:t>-печать, </a:t>
            </a:r>
            <a:r>
              <a:rPr lang="ru-RU" dirty="0" err="1" smtClean="0"/>
              <a:t>ламинация</a:t>
            </a:r>
            <a:r>
              <a:rPr lang="ru-RU" dirty="0" smtClean="0"/>
              <a:t>;</a:t>
            </a:r>
          </a:p>
          <a:p>
            <a:r>
              <a:rPr lang="ru-RU" dirty="0" smtClean="0"/>
              <a:t>-монтаж, демонтаж;</a:t>
            </a:r>
          </a:p>
          <a:p>
            <a:r>
              <a:rPr lang="ru-RU" dirty="0" smtClean="0"/>
              <a:t>-гарантийное обслуживание;</a:t>
            </a:r>
          </a:p>
          <a:p>
            <a:r>
              <a:rPr lang="ru-RU" dirty="0" smtClean="0"/>
              <a:t>-фотоотчет.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Транзитная реклама </a:t>
            </a:r>
            <a:r>
              <a:rPr lang="ru-RU" dirty="0" smtClean="0"/>
              <a:t>(бюджет рекламной кампании)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200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2711764"/>
            <a:ext cx="5544616" cy="345069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Охват;</a:t>
            </a:r>
          </a:p>
          <a:p>
            <a:r>
              <a:rPr lang="ru-RU" dirty="0" smtClean="0"/>
              <a:t>Визуальный контакт;</a:t>
            </a:r>
          </a:p>
          <a:p>
            <a:r>
              <a:rPr lang="ru-RU" dirty="0" smtClean="0"/>
              <a:t>Низкая стоимость;</a:t>
            </a:r>
          </a:p>
          <a:p>
            <a:r>
              <a:rPr lang="ru-RU" dirty="0" smtClean="0"/>
              <a:t>Возможность комбинированного коммуникационного воздействия;</a:t>
            </a:r>
          </a:p>
          <a:p>
            <a:r>
              <a:rPr lang="ru-RU" dirty="0" smtClean="0"/>
              <a:t>Быстрый запуск;</a:t>
            </a:r>
          </a:p>
          <a:p>
            <a:r>
              <a:rPr lang="ru-RU" dirty="0" smtClean="0"/>
              <a:t>Низкая стоимость изготовления </a:t>
            </a:r>
            <a:r>
              <a:rPr lang="ru-RU" dirty="0" err="1" smtClean="0"/>
              <a:t>рекламоносителей</a:t>
            </a:r>
            <a:r>
              <a:rPr lang="ru-RU" dirty="0" smtClean="0"/>
              <a:t>;</a:t>
            </a:r>
          </a:p>
          <a:p>
            <a:r>
              <a:rPr lang="ru-RU" dirty="0" smtClean="0"/>
              <a:t>Взаимосвязь с рекламным блоком на транзите, метро и щитовом инвентаре.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Остановочные павильоны</a:t>
            </a:r>
            <a:endParaRPr lang="ru-RU" dirty="0"/>
          </a:p>
        </p:txBody>
      </p:sp>
      <p:pic>
        <p:nvPicPr>
          <p:cNvPr id="9218" name="Picture 2" descr="http://busmarket24.ru/images/busstops/0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5"/>
          <a:stretch/>
        </p:blipFill>
        <p:spPr bwMode="auto">
          <a:xfrm>
            <a:off x="6148152" y="2276872"/>
            <a:ext cx="2600312" cy="1872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theinspirationroom.com/daily/design/2010/11/absolut_lemon_drop_bus_shel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192" y="4437112"/>
            <a:ext cx="2602272" cy="1812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11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Остановочные </a:t>
            </a:r>
            <a:r>
              <a:rPr lang="ru-RU" dirty="0" smtClean="0"/>
              <a:t>павильоны (карта рекламных адресов)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9636" t="21282" r="49118" b="14656"/>
          <a:stretch/>
        </p:blipFill>
        <p:spPr>
          <a:xfrm>
            <a:off x="2771800" y="1697196"/>
            <a:ext cx="6336704" cy="4903023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80" y="1697196"/>
            <a:ext cx="2722828" cy="158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80" y="3300173"/>
            <a:ext cx="2722828" cy="164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80" y="4941167"/>
            <a:ext cx="2722828" cy="1659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273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3140968"/>
            <a:ext cx="8784975" cy="3993893"/>
          </a:xfrm>
        </p:spPr>
        <p:txBody>
          <a:bodyPr/>
          <a:lstStyle/>
          <a:p>
            <a:r>
              <a:rPr lang="ru-RU" dirty="0" smtClean="0"/>
              <a:t>ГК </a:t>
            </a:r>
            <a:r>
              <a:rPr lang="ru-RU" dirty="0" err="1" smtClean="0"/>
              <a:t>Мособлреклама</a:t>
            </a:r>
            <a:r>
              <a:rPr lang="ru-RU" dirty="0" smtClean="0"/>
              <a:t> предлагает пакетное размещение на остановочных павильонах (период июнь-август 2016), </a:t>
            </a:r>
            <a:r>
              <a:rPr lang="ru-RU" b="1" dirty="0" smtClean="0"/>
              <a:t>50 рекламных адресов</a:t>
            </a:r>
            <a:r>
              <a:rPr lang="ru-RU" dirty="0" smtClean="0"/>
              <a:t>. Адреса тесно связаны с логистикой движения </a:t>
            </a:r>
            <a:r>
              <a:rPr lang="ru-RU" dirty="0" err="1" smtClean="0"/>
              <a:t>брендированных</a:t>
            </a:r>
            <a:r>
              <a:rPr lang="ru-RU" dirty="0" smtClean="0"/>
              <a:t> </a:t>
            </a:r>
            <a:r>
              <a:rPr lang="ru-RU" dirty="0" err="1" smtClean="0"/>
              <a:t>траспортных</a:t>
            </a:r>
            <a:r>
              <a:rPr lang="ru-RU" dirty="0" smtClean="0"/>
              <a:t> бортов, что обеспечит непрерывность воздействия.</a:t>
            </a:r>
          </a:p>
          <a:p>
            <a:r>
              <a:rPr lang="ru-RU" dirty="0" smtClean="0"/>
              <a:t>Стоимость размещения составляет </a:t>
            </a:r>
            <a:r>
              <a:rPr lang="ru-RU" b="1" dirty="0" smtClean="0"/>
              <a:t>1.900.000 рублей с НДС (630.000 рублей в месяц с НДС).  </a:t>
            </a: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Остановочные павильоны (бюджет </a:t>
            </a:r>
            <a:r>
              <a:rPr lang="ru-RU" dirty="0"/>
              <a:t>рекламной кампании)</a:t>
            </a:r>
          </a:p>
        </p:txBody>
      </p:sp>
    </p:spTree>
    <p:extLst>
      <p:ext uri="{BB962C8B-B14F-4D97-AF65-F5344CB8AC3E}">
        <p14:creationId xmlns:p14="http://schemas.microsoft.com/office/powerpoint/2010/main" val="401113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7161667"/>
              </p:ext>
            </p:extLst>
          </p:nvPr>
        </p:nvGraphicFramePr>
        <p:xfrm>
          <a:off x="179512" y="5627639"/>
          <a:ext cx="8712968" cy="1080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1791"/>
                <a:gridCol w="920537"/>
                <a:gridCol w="2579480"/>
                <a:gridCol w="1112294"/>
                <a:gridCol w="1012187"/>
                <a:gridCol w="1056679"/>
              </a:tblGrid>
              <a:tr h="10801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Международный аэропорт "Шереметьево". Терминал F</a:t>
                      </a:r>
                      <a:endParaRPr lang="ru-RU" sz="1100" b="1" i="0" u="none" strike="noStrike" dirty="0">
                        <a:effectLst/>
                        <a:latin typeface="Arial"/>
                      </a:endParaRPr>
                    </a:p>
                  </a:txBody>
                  <a:tcPr marL="9466" marR="9466" marT="9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Вылет / Общий зал </a:t>
                      </a:r>
                      <a:endParaRPr lang="ru-RU" sz="1100" b="1" i="0" u="none" strike="noStrike" dirty="0">
                        <a:effectLst/>
                        <a:latin typeface="Arial"/>
                      </a:endParaRPr>
                    </a:p>
                  </a:txBody>
                  <a:tcPr marL="9466" marR="9466" marT="94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Световой короб в общем зале вылета, справа от информационного табло, над входом в VIP зал</a:t>
                      </a:r>
                      <a:endParaRPr lang="ru-RU" sz="1100" b="1" i="0" u="none" strike="noStrike">
                        <a:effectLst/>
                        <a:latin typeface="Arial"/>
                      </a:endParaRPr>
                    </a:p>
                  </a:txBody>
                  <a:tcPr marL="9466" marR="9466" marT="9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sng" strike="noStrike">
                          <a:effectLst/>
                          <a:hlinkClick r:id="rId2" action="ppaction://hlinkfile"/>
                        </a:rPr>
                        <a:t>95</a:t>
                      </a:r>
                      <a:endParaRPr lang="ru-RU" sz="1100" b="1" i="0" u="sng" strike="noStrike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</a:txBody>
                  <a:tcPr marL="9466" marR="9466" marT="9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5,0 х 1,2</a:t>
                      </a:r>
                      <a:endParaRPr lang="ru-RU" sz="1100" b="1" i="0" u="none" strike="noStrike">
                        <a:effectLst/>
                        <a:latin typeface="Arial"/>
                      </a:endParaRPr>
                    </a:p>
                  </a:txBody>
                  <a:tcPr marL="9466" marR="9466" marT="9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250 </a:t>
                      </a:r>
                      <a:r>
                        <a:rPr lang="ru-RU" sz="1100" b="1" u="none" strike="noStrike" dirty="0" smtClean="0">
                          <a:effectLst/>
                        </a:rPr>
                        <a:t>000</a:t>
                      </a:r>
                      <a:r>
                        <a:rPr lang="ru-RU" sz="1100" b="1" u="none" strike="noStrike" baseline="0" dirty="0" smtClean="0">
                          <a:effectLst/>
                        </a:rPr>
                        <a:t> рублей</a:t>
                      </a:r>
                      <a:r>
                        <a:rPr lang="ru-RU" sz="1100" b="1" u="none" strike="noStrike" dirty="0" smtClean="0">
                          <a:effectLst/>
                        </a:rPr>
                        <a:t>  </a:t>
                      </a:r>
                      <a:endParaRPr lang="ru-RU" sz="1100" b="1" i="0" u="none" strike="noStrike" dirty="0">
                        <a:effectLst/>
                        <a:latin typeface="Arial"/>
                      </a:endParaRPr>
                    </a:p>
                  </a:txBody>
                  <a:tcPr marL="9466" marR="9466" marT="9466" marB="0" anchor="ctr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Объекты рекламной инфраструктуры, расположенные в аэропортах</a:t>
            </a:r>
          </a:p>
        </p:txBody>
      </p:sp>
      <p:pic>
        <p:nvPicPr>
          <p:cNvPr id="4" name="Рисунок 3" descr="95.jpg"/>
          <p:cNvPicPr>
            <a:picLocks noChangeAspect="1"/>
          </p:cNvPicPr>
          <p:nvPr/>
        </p:nvPicPr>
        <p:blipFill rotWithShape="1">
          <a:blip r:embed="rId3" cstate="print"/>
          <a:srcRect l="5811" t="7383" r="4238" b="8834"/>
          <a:stretch/>
        </p:blipFill>
        <p:spPr>
          <a:xfrm>
            <a:off x="539552" y="1772817"/>
            <a:ext cx="8136904" cy="378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57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4756619"/>
              </p:ext>
            </p:extLst>
          </p:nvPr>
        </p:nvGraphicFramePr>
        <p:xfrm>
          <a:off x="467544" y="5661248"/>
          <a:ext cx="8352928" cy="10081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7832"/>
                <a:gridCol w="1165856"/>
                <a:gridCol w="2189533"/>
                <a:gridCol w="1066331"/>
                <a:gridCol w="970361"/>
                <a:gridCol w="1013015"/>
              </a:tblGrid>
              <a:tr h="10081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Международный аэропорт "Внуково", Терминал А</a:t>
                      </a:r>
                      <a:endParaRPr lang="ru-RU" sz="1100" b="1" i="0" u="none" strike="noStrike">
                        <a:effectLst/>
                        <a:latin typeface="Arial"/>
                      </a:endParaRPr>
                    </a:p>
                  </a:txBody>
                  <a:tcPr marL="9466" marR="9466" marT="9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Вылет ВВЛ</a:t>
                      </a:r>
                      <a:endParaRPr lang="ru-RU" sz="1100" b="1" i="0" u="none" strike="noStrike">
                        <a:effectLst/>
                        <a:latin typeface="Arial"/>
                      </a:endParaRPr>
                    </a:p>
                  </a:txBody>
                  <a:tcPr marL="9466" marR="9466" marT="94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Световой короб в зале ожидания перед выходом на посадку</a:t>
                      </a:r>
                      <a:endParaRPr lang="ru-RU" sz="1100" b="1" i="0" u="none" strike="noStrike">
                        <a:effectLst/>
                        <a:latin typeface="Arial"/>
                      </a:endParaRPr>
                    </a:p>
                  </a:txBody>
                  <a:tcPr marL="9466" marR="9466" marT="9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sng" strike="noStrike">
                          <a:effectLst/>
                          <a:hlinkClick r:id="rId2" action="ppaction://hlinkfile"/>
                        </a:rPr>
                        <a:t>Н-3002Б</a:t>
                      </a:r>
                      <a:endParaRPr lang="ru-RU" sz="1100" b="1" i="0" u="sng" strike="noStrike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</a:txBody>
                  <a:tcPr marL="9466" marR="9466" marT="9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5,5 х 4,2</a:t>
                      </a:r>
                      <a:endParaRPr lang="ru-RU" sz="1100" b="1" i="0" u="none" strike="noStrike">
                        <a:effectLst/>
                        <a:latin typeface="Arial"/>
                      </a:endParaRPr>
                    </a:p>
                  </a:txBody>
                  <a:tcPr marL="9466" marR="9466" marT="9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346 </a:t>
                      </a:r>
                      <a:r>
                        <a:rPr lang="ru-RU" sz="1100" b="1" u="none" strike="noStrike" dirty="0" smtClean="0">
                          <a:effectLst/>
                        </a:rPr>
                        <a:t>500</a:t>
                      </a:r>
                      <a:r>
                        <a:rPr lang="ru-RU" sz="1100" b="1" u="none" strike="noStrike" baseline="0" dirty="0" smtClean="0">
                          <a:effectLst/>
                        </a:rPr>
                        <a:t> рублей</a:t>
                      </a:r>
                      <a:r>
                        <a:rPr lang="ru-RU" sz="1100" b="1" u="none" strike="noStrike" dirty="0" smtClean="0">
                          <a:effectLst/>
                        </a:rPr>
                        <a:t> </a:t>
                      </a:r>
                      <a:endParaRPr lang="ru-RU" sz="1100" b="1" i="0" u="none" strike="noStrike" dirty="0">
                        <a:effectLst/>
                        <a:latin typeface="Arial"/>
                      </a:endParaRPr>
                    </a:p>
                  </a:txBody>
                  <a:tcPr marL="9466" marR="9466" marT="9466" marB="0" anchor="ctr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Объекты рекламной инфраструктуры, расположенные в аэропортах</a:t>
            </a:r>
          </a:p>
        </p:txBody>
      </p:sp>
      <p:pic>
        <p:nvPicPr>
          <p:cNvPr id="4" name="Рисунок 3" descr="н3002б-01.jpg"/>
          <p:cNvPicPr>
            <a:picLocks noChangeAspect="1"/>
          </p:cNvPicPr>
          <p:nvPr/>
        </p:nvPicPr>
        <p:blipFill rotWithShape="1">
          <a:blip r:embed="rId3" cstate="print"/>
          <a:srcRect l="5803" t="4020" r="2576" b="9063"/>
          <a:stretch/>
        </p:blipFill>
        <p:spPr>
          <a:xfrm>
            <a:off x="683568" y="1844824"/>
            <a:ext cx="7646791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1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2675466"/>
            <a:ext cx="8280919" cy="3921885"/>
          </a:xfrm>
        </p:spPr>
        <p:txBody>
          <a:bodyPr/>
          <a:lstStyle/>
          <a:p>
            <a:r>
              <a:rPr lang="ru-RU" dirty="0" smtClean="0"/>
              <a:t>ГК «</a:t>
            </a:r>
            <a:r>
              <a:rPr lang="ru-RU" dirty="0" err="1" smtClean="0"/>
              <a:t>Мособлреклама</a:t>
            </a:r>
            <a:r>
              <a:rPr lang="ru-RU" dirty="0" smtClean="0"/>
              <a:t>» предлагает размещение (сезонное) на период (</a:t>
            </a:r>
            <a:r>
              <a:rPr lang="ru-RU" b="1" dirty="0" smtClean="0"/>
              <a:t>июнь-август 2016</a:t>
            </a:r>
            <a:r>
              <a:rPr lang="ru-RU" dirty="0" smtClean="0"/>
              <a:t>) на 2-х наиболее трафиковых площадках, расположенных в аэропортах </a:t>
            </a:r>
            <a:r>
              <a:rPr lang="ru-RU" b="1" dirty="0" smtClean="0"/>
              <a:t>Шереметьево и Внуково</a:t>
            </a:r>
            <a:r>
              <a:rPr lang="ru-RU" dirty="0" smtClean="0"/>
              <a:t>. </a:t>
            </a:r>
          </a:p>
          <a:p>
            <a:r>
              <a:rPr lang="ru-RU" dirty="0" smtClean="0"/>
              <a:t>Стоимость размещения составляет </a:t>
            </a:r>
            <a:r>
              <a:rPr lang="ru-RU" b="1" dirty="0" smtClean="0"/>
              <a:t>1.925.000 рублей с НДС </a:t>
            </a:r>
            <a:r>
              <a:rPr lang="ru-RU" dirty="0" smtClean="0"/>
              <a:t>(</a:t>
            </a:r>
            <a:r>
              <a:rPr lang="ru-RU" b="1" dirty="0" smtClean="0"/>
              <a:t>641.000 рублей в месяц с НДС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Объекты рекламной инфраструктуры, расположенные в </a:t>
            </a:r>
            <a:r>
              <a:rPr lang="ru-RU" sz="3600" dirty="0" smtClean="0"/>
              <a:t>аэропортах (бюджет рекламной кампании)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13772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675467"/>
            <a:ext cx="8640959" cy="3450696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Предлагаем вариант охвата 3-х вокзальных комплексов – Казанский вокзал, Ярославский вокзал, Ленинградский вокзал.</a:t>
            </a:r>
          </a:p>
          <a:p>
            <a:r>
              <a:rPr lang="ru-RU" dirty="0" smtClean="0"/>
              <a:t>РК разного формата, обладающие различными техническими характеристиками (освещение, динамическая смена изображений).</a:t>
            </a:r>
          </a:p>
          <a:p>
            <a:r>
              <a:rPr lang="ru-RU" dirty="0" smtClean="0"/>
              <a:t>Тесно связаны с транспортом и метро.</a:t>
            </a:r>
          </a:p>
          <a:p>
            <a:r>
              <a:rPr lang="ru-RU" dirty="0" smtClean="0"/>
              <a:t>Охвачены целевые зоны (премиальные зоны ожидания, пути следования пешеходов к категории </a:t>
            </a:r>
            <a:r>
              <a:rPr lang="ru-RU" dirty="0" err="1" smtClean="0"/>
              <a:t>эелектричек</a:t>
            </a:r>
            <a:r>
              <a:rPr lang="ru-RU" dirty="0" smtClean="0"/>
              <a:t> «спутник», основные входы в метро, билетные кассы).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Объекты рекламной инфраструктуры, расположенные </a:t>
            </a:r>
            <a:r>
              <a:rPr lang="ru-RU" sz="3600" dirty="0" smtClean="0"/>
              <a:t>на вокзалах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34569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540568" y="-1289303"/>
            <a:ext cx="7408333" cy="34506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9"/>
            <a:ext cx="8229600" cy="1002440"/>
          </a:xfrm>
        </p:spPr>
        <p:txBody>
          <a:bodyPr>
            <a:noAutofit/>
          </a:bodyPr>
          <a:lstStyle/>
          <a:p>
            <a:r>
              <a:rPr lang="ru-RU" sz="3600" dirty="0" smtClean="0"/>
              <a:t>Перечень предлагаемых адресов по вокзальной рекламной инфраструктуре</a:t>
            </a:r>
            <a:endParaRPr lang="ru-RU" sz="3600" dirty="0"/>
          </a:p>
        </p:txBody>
      </p:sp>
      <p:pic>
        <p:nvPicPr>
          <p:cNvPr id="3074" name="Picture 2" descr="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216024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84784"/>
            <a:ext cx="216024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Фот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84785"/>
            <a:ext cx="216024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Фото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225134"/>
            <a:ext cx="2160240" cy="1572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Фото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12976"/>
            <a:ext cx="216717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Фото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212976"/>
            <a:ext cx="2160240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Фото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212976"/>
            <a:ext cx="2160240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Фото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5085184"/>
            <a:ext cx="2160240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Фото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484783"/>
            <a:ext cx="2160240" cy="144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Фото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085184"/>
            <a:ext cx="2160240" cy="1587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Фото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085183"/>
            <a:ext cx="2167172" cy="158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Фото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268" y="5085184"/>
            <a:ext cx="2152219" cy="1587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809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675466"/>
            <a:ext cx="8640959" cy="3921885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Рекламная кампания запланирована на период (</a:t>
            </a:r>
            <a:r>
              <a:rPr lang="ru-RU" b="1" dirty="0" smtClean="0"/>
              <a:t>июнь-август 2016</a:t>
            </a:r>
            <a:r>
              <a:rPr lang="ru-RU" dirty="0" smtClean="0"/>
              <a:t>).</a:t>
            </a:r>
          </a:p>
          <a:p>
            <a:r>
              <a:rPr lang="ru-RU" dirty="0" smtClean="0"/>
              <a:t>Стоимость размещения составляет </a:t>
            </a:r>
            <a:r>
              <a:rPr lang="ru-RU" b="1" dirty="0" smtClean="0"/>
              <a:t>1.570.000 рублей с НДС </a:t>
            </a:r>
            <a:r>
              <a:rPr lang="ru-RU" dirty="0" smtClean="0"/>
              <a:t>(</a:t>
            </a:r>
            <a:r>
              <a:rPr lang="ru-RU" b="1" dirty="0" smtClean="0"/>
              <a:t>523.000 рублей в месяц с НДС</a:t>
            </a:r>
            <a:r>
              <a:rPr lang="ru-RU" dirty="0" smtClean="0"/>
              <a:t>).</a:t>
            </a:r>
          </a:p>
          <a:p>
            <a:r>
              <a:rPr lang="ru-RU" dirty="0" smtClean="0"/>
              <a:t>Адресная программа включает </a:t>
            </a:r>
            <a:r>
              <a:rPr lang="ru-RU" b="1" dirty="0" smtClean="0"/>
              <a:t>12 адресов </a:t>
            </a:r>
            <a:r>
              <a:rPr lang="ru-RU" dirty="0" smtClean="0"/>
              <a:t>различного формата.</a:t>
            </a:r>
          </a:p>
          <a:p>
            <a:r>
              <a:rPr lang="ru-RU" dirty="0" smtClean="0"/>
              <a:t>Стоимость размещения включает:</a:t>
            </a:r>
          </a:p>
          <a:p>
            <a:pPr marL="0" indent="0">
              <a:buNone/>
            </a:pPr>
            <a:r>
              <a:rPr lang="ru-RU" dirty="0" smtClean="0"/>
              <a:t>-размещение рекламной информации;</a:t>
            </a:r>
          </a:p>
          <a:p>
            <a:pPr marL="0" indent="0">
              <a:buNone/>
            </a:pPr>
            <a:r>
              <a:rPr lang="ru-RU" dirty="0" smtClean="0"/>
              <a:t>-производство </a:t>
            </a:r>
            <a:r>
              <a:rPr lang="ru-RU" dirty="0" err="1" smtClean="0"/>
              <a:t>рекламоносителей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-монтаж, демонтаж </a:t>
            </a:r>
            <a:r>
              <a:rPr lang="ru-RU" dirty="0" err="1" smtClean="0"/>
              <a:t>рекламоносителей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-техническое обслуживание в течение всего срока размещения;</a:t>
            </a:r>
          </a:p>
          <a:p>
            <a:pPr marL="0" indent="0">
              <a:buNone/>
            </a:pPr>
            <a:r>
              <a:rPr lang="ru-RU" dirty="0" smtClean="0"/>
              <a:t>-плановый фотоотчет.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Объекты рекламной инфраструктуры, расположенные на </a:t>
            </a:r>
            <a:r>
              <a:rPr lang="ru-RU" sz="3600" dirty="0" smtClean="0"/>
              <a:t>вокзалах (бюджет рекламной кампании)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65957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3501008"/>
            <a:ext cx="8712967" cy="3489837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Рекламный охват на всех 12-и линиях Московского метро;</a:t>
            </a:r>
          </a:p>
          <a:p>
            <a:r>
              <a:rPr lang="ru-RU" dirty="0" smtClean="0"/>
              <a:t>9 из 10 пассажиров метрополитена имеют мобильные устройства с доступом к интернету (широта воздействия);</a:t>
            </a:r>
          </a:p>
          <a:p>
            <a:r>
              <a:rPr lang="ru-RU" dirty="0" smtClean="0"/>
              <a:t>Возможность уникального </a:t>
            </a:r>
            <a:r>
              <a:rPr lang="ru-RU" dirty="0" err="1" smtClean="0"/>
              <a:t>таргетинга</a:t>
            </a:r>
            <a:r>
              <a:rPr lang="ru-RU" dirty="0" smtClean="0"/>
              <a:t>;</a:t>
            </a:r>
          </a:p>
          <a:p>
            <a:r>
              <a:rPr lang="ru-RU" dirty="0" smtClean="0"/>
              <a:t>Лояльное отношение к рекламному контенту обусловлено благодарностью за бесплатный источник интернета;</a:t>
            </a:r>
          </a:p>
          <a:p>
            <a:r>
              <a:rPr lang="ru-RU" dirty="0" smtClean="0"/>
              <a:t>Активная аудитория, на которую происходит воздействие;</a:t>
            </a:r>
          </a:p>
          <a:p>
            <a:r>
              <a:rPr lang="ru-RU" dirty="0" smtClean="0"/>
              <a:t>Моментальный запуск рекламной кампании;</a:t>
            </a:r>
          </a:p>
          <a:p>
            <a:r>
              <a:rPr lang="ru-RU" dirty="0" smtClean="0"/>
              <a:t>Возможность оперативно вносить корректировки в рекламный контент (акции, спец предложения).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338328"/>
            <a:ext cx="8784976" cy="1252728"/>
          </a:xfrm>
        </p:spPr>
        <p:txBody>
          <a:bodyPr>
            <a:normAutofit fontScale="90000"/>
          </a:bodyPr>
          <a:lstStyle/>
          <a:p>
            <a:r>
              <a:rPr lang="ru-RU" dirty="0"/>
              <a:t>Рекламные возможности метро (</a:t>
            </a:r>
            <a:r>
              <a:rPr lang="en-US" dirty="0" err="1"/>
              <a:t>wi-fi</a:t>
            </a:r>
            <a:r>
              <a:rPr lang="en-US" dirty="0"/>
              <a:t> </a:t>
            </a:r>
            <a:r>
              <a:rPr lang="ru-RU" dirty="0"/>
              <a:t>сеть)</a:t>
            </a:r>
          </a:p>
        </p:txBody>
      </p:sp>
      <p:pic>
        <p:nvPicPr>
          <p:cNvPr id="11266" name="Picture 2" descr="http://cdn-nus-1.pinme.ru/tumb/600/photo/6d/43/6d43d0063b92ee49708546fbac322f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556792"/>
            <a:ext cx="2611747" cy="1584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kleinburd.ru/news/wp-content/uploads/2014/10/wifi-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2928327" cy="21962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64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492896"/>
            <a:ext cx="8712967" cy="3993893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ГК </a:t>
            </a:r>
            <a:r>
              <a:rPr lang="ru-RU" dirty="0" err="1" smtClean="0"/>
              <a:t>Мособлреклама</a:t>
            </a:r>
            <a:r>
              <a:rPr lang="ru-RU" dirty="0" smtClean="0"/>
              <a:t> предлагает задействовать данный канал коммуникации, чтобы дополнить присутствие в Москве. Т.к. мы решили оптимизировать рекламный бюджет за счет удаления размещения на ББ и СС (внутри Москвы), в силу завышенной стоимости размещения.</a:t>
            </a:r>
          </a:p>
          <a:p>
            <a:r>
              <a:rPr lang="ru-RU" dirty="0" smtClean="0"/>
              <a:t>Стоимость размещения (</a:t>
            </a:r>
            <a:r>
              <a:rPr lang="ru-RU" b="1" dirty="0" smtClean="0"/>
              <a:t>период июнь-август 2016</a:t>
            </a:r>
            <a:r>
              <a:rPr lang="ru-RU" dirty="0" smtClean="0"/>
              <a:t>) составляет </a:t>
            </a:r>
            <a:r>
              <a:rPr lang="ru-RU" b="1" dirty="0" smtClean="0"/>
              <a:t>986.000 рублей с НДС </a:t>
            </a:r>
            <a:r>
              <a:rPr lang="ru-RU" dirty="0" smtClean="0"/>
              <a:t>(</a:t>
            </a:r>
            <a:r>
              <a:rPr lang="ru-RU" b="1" dirty="0" smtClean="0"/>
              <a:t>330.000 рублей в месяц с НДС</a:t>
            </a:r>
            <a:r>
              <a:rPr lang="ru-RU" dirty="0" smtClean="0"/>
              <a:t>).</a:t>
            </a:r>
          </a:p>
          <a:p>
            <a:r>
              <a:rPr lang="ru-RU" dirty="0" smtClean="0"/>
              <a:t>Объем размещения – </a:t>
            </a:r>
            <a:r>
              <a:rPr lang="ru-RU" b="1" dirty="0" smtClean="0"/>
              <a:t>430.000 показов в месяц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Прогнозируемые показатели по </a:t>
            </a:r>
            <a:r>
              <a:rPr lang="en-US" b="1" dirty="0" smtClean="0"/>
              <a:t>CTR</a:t>
            </a:r>
            <a:r>
              <a:rPr lang="ru-RU" b="1" dirty="0" smtClean="0"/>
              <a:t> – 1,4%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отношение количества кликов к количеству показов), </a:t>
            </a:r>
            <a:r>
              <a:rPr lang="ru-RU" b="1" dirty="0" smtClean="0"/>
              <a:t>количество кликов – 6.020</a:t>
            </a:r>
            <a:r>
              <a:rPr lang="ru-RU" dirty="0" smtClean="0"/>
              <a:t>, </a:t>
            </a:r>
            <a:r>
              <a:rPr lang="ru-RU" b="1" dirty="0" smtClean="0"/>
              <a:t>стоимость одного клика – 43,7 рублей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338328"/>
            <a:ext cx="8964488" cy="1252728"/>
          </a:xfrm>
        </p:spPr>
        <p:txBody>
          <a:bodyPr>
            <a:normAutofit/>
          </a:bodyPr>
          <a:lstStyle/>
          <a:p>
            <a:r>
              <a:rPr lang="ru-RU" sz="3600" dirty="0"/>
              <a:t>Рекламные возможности метро (</a:t>
            </a:r>
            <a:r>
              <a:rPr lang="en-US" sz="3600" dirty="0" err="1"/>
              <a:t>wi-fi</a:t>
            </a:r>
            <a:r>
              <a:rPr lang="en-US" sz="3600" dirty="0"/>
              <a:t> </a:t>
            </a:r>
            <a:r>
              <a:rPr lang="ru-RU" sz="3600" dirty="0"/>
              <a:t>сеть</a:t>
            </a:r>
            <a:r>
              <a:rPr lang="ru-RU" sz="3600" dirty="0" smtClean="0"/>
              <a:t>) (бюджет рекламной кампании)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47713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2492896"/>
            <a:ext cx="7408333" cy="3450696"/>
          </a:xfrm>
        </p:spPr>
        <p:txBody>
          <a:bodyPr/>
          <a:lstStyle/>
          <a:p>
            <a:r>
              <a:rPr lang="ru-RU" dirty="0" smtClean="0"/>
              <a:t>Кумулятивный бюджет на проведение рекламной кампании </a:t>
            </a:r>
            <a:r>
              <a:rPr lang="ru-RU" b="1" dirty="0"/>
              <a:t>(период июнь-сентябрь 2016)</a:t>
            </a:r>
            <a:r>
              <a:rPr lang="ru-RU" b="1" dirty="0" smtClean="0"/>
              <a:t> </a:t>
            </a:r>
            <a:r>
              <a:rPr lang="ru-RU" dirty="0" smtClean="0"/>
              <a:t>составляет </a:t>
            </a:r>
            <a:r>
              <a:rPr lang="ru-RU" b="1" dirty="0" smtClean="0"/>
              <a:t>26.136.000 рублей с НДС (6.534.000 рублей в месяц с НДС).</a:t>
            </a: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Кумулятивный бюджет на проведение рекламной кампании</a:t>
            </a:r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1287991"/>
              </p:ext>
            </p:extLst>
          </p:nvPr>
        </p:nvGraphicFramePr>
        <p:xfrm>
          <a:off x="1547664" y="3573016"/>
          <a:ext cx="7488832" cy="3645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784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Состав рабочей группы:</a:t>
            </a:r>
          </a:p>
          <a:p>
            <a:r>
              <a:rPr lang="ru-RU" u="sng" dirty="0" smtClean="0"/>
              <a:t>Менеджер по проект</a:t>
            </a:r>
            <a:r>
              <a:rPr lang="ru-RU" dirty="0" smtClean="0"/>
              <a:t>у – </a:t>
            </a:r>
            <a:r>
              <a:rPr lang="ru-RU" dirty="0" err="1" smtClean="0"/>
              <a:t>Боганова</a:t>
            </a:r>
            <a:r>
              <a:rPr lang="ru-RU" dirty="0" smtClean="0"/>
              <a:t> Ирина</a:t>
            </a:r>
          </a:p>
          <a:p>
            <a:r>
              <a:rPr lang="ru-RU" u="sng" dirty="0" smtClean="0"/>
              <a:t>Менеджер по направлению «Транзитная реклама» </a:t>
            </a:r>
            <a:r>
              <a:rPr lang="ru-RU" dirty="0" smtClean="0"/>
              <a:t>– </a:t>
            </a:r>
            <a:r>
              <a:rPr lang="ru-RU" dirty="0" err="1" smtClean="0"/>
              <a:t>Ширков</a:t>
            </a:r>
            <a:r>
              <a:rPr lang="ru-RU" dirty="0" smtClean="0"/>
              <a:t> Павел</a:t>
            </a:r>
          </a:p>
          <a:p>
            <a:r>
              <a:rPr lang="ru-RU" u="sng" dirty="0" smtClean="0"/>
              <a:t>Менеджер по направлению «Уличная мебель», «Аэропортовые зоны» </a:t>
            </a:r>
            <a:r>
              <a:rPr lang="ru-RU" dirty="0" smtClean="0"/>
              <a:t>- Фокин Илья</a:t>
            </a:r>
          </a:p>
          <a:p>
            <a:r>
              <a:rPr lang="ru-RU" u="sng" dirty="0" smtClean="0"/>
              <a:t>Менеджер по направлению «ООН» (Москва и Московская область), «Метро» </a:t>
            </a:r>
            <a:r>
              <a:rPr lang="ru-RU" dirty="0" smtClean="0"/>
              <a:t>– Трушин Денис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Рабочая группа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129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3" descr="C:\Users\maxim\Desktop\щи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905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1252086" y="1357313"/>
            <a:ext cx="6462025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dirty="0"/>
              <a:t>101000, г. Москва, ул. Мясницкая, д.24/7, стр.1 офис №75</a:t>
            </a:r>
          </a:p>
          <a:p>
            <a:pPr algn="ctr"/>
            <a:r>
              <a:rPr lang="ru-RU" sz="2000" dirty="0" smtClean="0"/>
              <a:t>Тел</a:t>
            </a:r>
            <a:r>
              <a:rPr lang="ru-RU" sz="2000" dirty="0"/>
              <a:t>./факс: 623-55-55, </a:t>
            </a:r>
            <a:r>
              <a:rPr lang="ru-RU" sz="2000" dirty="0" smtClean="0"/>
              <a:t>635-64-45</a:t>
            </a:r>
            <a:endParaRPr lang="ru-RU" sz="2000" dirty="0"/>
          </a:p>
          <a:p>
            <a:pPr algn="ctr"/>
            <a:r>
              <a:rPr lang="ru-RU" sz="2000" dirty="0"/>
              <a:t>                 </a:t>
            </a:r>
            <a:r>
              <a:rPr lang="ru-RU" sz="2000" dirty="0" smtClean="0"/>
              <a:t>  623-70-76</a:t>
            </a:r>
            <a:r>
              <a:rPr lang="ru-RU" sz="2000" dirty="0"/>
              <a:t>, 623-86-96</a:t>
            </a:r>
          </a:p>
          <a:p>
            <a:pPr algn="ctr"/>
            <a:endParaRPr lang="ru-RU" sz="2000" dirty="0"/>
          </a:p>
          <a:p>
            <a:pPr algn="ctr"/>
            <a:r>
              <a:rPr lang="en-US" sz="2000" dirty="0">
                <a:hlinkClick r:id="rId3"/>
              </a:rPr>
              <a:t>http://www.mosoblreclama.ru</a:t>
            </a:r>
            <a:endParaRPr lang="en-US" sz="2000" dirty="0"/>
          </a:p>
          <a:p>
            <a:pPr algn="ctr"/>
            <a:r>
              <a:rPr lang="en-US" sz="2000" dirty="0"/>
              <a:t>e-mail: info@mosoblreclama.ru</a:t>
            </a:r>
            <a:endParaRPr lang="ru-RU" sz="2000" dirty="0"/>
          </a:p>
          <a:p>
            <a:pPr algn="ctr"/>
            <a:endParaRPr lang="ru-RU" dirty="0"/>
          </a:p>
        </p:txBody>
      </p:sp>
      <p:sp>
        <p:nvSpPr>
          <p:cNvPr id="24579" name="Rectangle 5"/>
          <p:cNvSpPr>
            <a:spLocks noChangeArrowheads="1"/>
          </p:cNvSpPr>
          <p:nvPr/>
        </p:nvSpPr>
        <p:spPr bwMode="auto">
          <a:xfrm>
            <a:off x="179388" y="404813"/>
            <a:ext cx="8785225" cy="6048375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00438" y="6072188"/>
            <a:ext cx="20002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Москва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2016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год</a:t>
            </a:r>
          </a:p>
        </p:txBody>
      </p:sp>
      <p:pic>
        <p:nvPicPr>
          <p:cNvPr id="6" name="Picture 6" descr="01-прозрачный фо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285728"/>
            <a:ext cx="6929486" cy="6429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214438" y="4572000"/>
            <a:ext cx="7000875" cy="78581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+mn-lt"/>
                <a:ea typeface="+mj-ea"/>
                <a:cs typeface="Times New Roman" pitchFamily="18" charset="0"/>
              </a:rPr>
              <a:t>Вас обязательно заметят!</a:t>
            </a:r>
          </a:p>
        </p:txBody>
      </p:sp>
    </p:spTree>
    <p:extLst>
      <p:ext uri="{BB962C8B-B14F-4D97-AF65-F5344CB8AC3E}">
        <p14:creationId xmlns:p14="http://schemas.microsoft.com/office/powerpoint/2010/main" val="88505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494</TotalTime>
  <Words>1675</Words>
  <Application>Microsoft Office PowerPoint</Application>
  <PresentationFormat>Экран (4:3)</PresentationFormat>
  <Paragraphs>204</Paragraphs>
  <Slides>33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0" baseType="lpstr">
      <vt:lpstr>Arial</vt:lpstr>
      <vt:lpstr>Arial Cyr</vt:lpstr>
      <vt:lpstr>Calibri</vt:lpstr>
      <vt:lpstr>Candara</vt:lpstr>
      <vt:lpstr>Symbol</vt:lpstr>
      <vt:lpstr>Times New Roman</vt:lpstr>
      <vt:lpstr>Волна</vt:lpstr>
      <vt:lpstr>Проект медиапланирования для сети отелей «***»</vt:lpstr>
      <vt:lpstr>Общая справка об одном из профильных направлений деятельности клиента</vt:lpstr>
      <vt:lpstr>Ключевой объект продвижения</vt:lpstr>
      <vt:lpstr>Тренды туристического рынка (внутренний туризм)</vt:lpstr>
      <vt:lpstr>Конкурентная среда</vt:lpstr>
      <vt:lpstr>Анализ потребителей</vt:lpstr>
      <vt:lpstr>Целевая аудитория</vt:lpstr>
      <vt:lpstr>Основные цели и задачи рекламной кампании</vt:lpstr>
      <vt:lpstr>Предлагаемые каналы коммуникации</vt:lpstr>
      <vt:lpstr>Период, география и охват рекламной кампании</vt:lpstr>
      <vt:lpstr>Наружная реклама (щитовая)</vt:lpstr>
      <vt:lpstr>Наружная реклама (щитовая)</vt:lpstr>
      <vt:lpstr>Наружная реклама (щитовая) карта рекламных адресов</vt:lpstr>
      <vt:lpstr>Наружная реклама (щитовая) (бюджет рекламной кампании) </vt:lpstr>
      <vt:lpstr>Транзитная реклама (маршрутные транспортные средства)</vt:lpstr>
      <vt:lpstr>Транзитная реклама (маршрутные транспортные средства)</vt:lpstr>
      <vt:lpstr>Транзитная реклама (маршрутные транспортные средства)</vt:lpstr>
      <vt:lpstr>Некоторые из основных направлений, представленных в программе:</vt:lpstr>
      <vt:lpstr>Транзитная реклама (бюджет рекламной кампании)</vt:lpstr>
      <vt:lpstr>Остановочные павильоны</vt:lpstr>
      <vt:lpstr>Остановочные павильоны (карта рекламных адресов)</vt:lpstr>
      <vt:lpstr>Остановочные павильоны (бюджет рекламной кампании)</vt:lpstr>
      <vt:lpstr>Объекты рекламной инфраструктуры, расположенные в аэропортах</vt:lpstr>
      <vt:lpstr>Объекты рекламной инфраструктуры, расположенные в аэропортах</vt:lpstr>
      <vt:lpstr>Объекты рекламной инфраструктуры, расположенные в аэропортах (бюджет рекламной кампании)</vt:lpstr>
      <vt:lpstr>Объекты рекламной инфраструктуры, расположенные на вокзалах</vt:lpstr>
      <vt:lpstr>Перечень предлагаемых адресов по вокзальной рекламной инфраструктуре</vt:lpstr>
      <vt:lpstr>Объекты рекламной инфраструктуры, расположенные на вокзалах (бюджет рекламной кампании)</vt:lpstr>
      <vt:lpstr>Рекламные возможности метро (wi-fi сеть)</vt:lpstr>
      <vt:lpstr>Рекламные возможности метро (wi-fi сеть) (бюджет рекламной кампании)</vt:lpstr>
      <vt:lpstr>Кумулятивный бюджет на проведение рекламной кампании</vt:lpstr>
      <vt:lpstr>Рабочая группа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медиапланирования для сети отелей «Маринс групп»</dc:title>
  <dc:creator>Максим Реснявский</dc:creator>
  <cp:lastModifiedBy>Настя</cp:lastModifiedBy>
  <cp:revision>56</cp:revision>
  <dcterms:created xsi:type="dcterms:W3CDTF">2016-04-20T10:53:21Z</dcterms:created>
  <dcterms:modified xsi:type="dcterms:W3CDTF">2018-08-10T19:13:11Z</dcterms:modified>
</cp:coreProperties>
</file>